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handoutMasterIdLst>
    <p:handoutMasterId r:id="rId15"/>
  </p:handoutMasterIdLst>
  <p:sldIdLst>
    <p:sldId id="286" r:id="rId2"/>
    <p:sldId id="287" r:id="rId3"/>
    <p:sldId id="283" r:id="rId4"/>
    <p:sldId id="278" r:id="rId5"/>
    <p:sldId id="288" r:id="rId6"/>
    <p:sldId id="279" r:id="rId7"/>
    <p:sldId id="276" r:id="rId8"/>
    <p:sldId id="281" r:id="rId9"/>
    <p:sldId id="282" r:id="rId10"/>
    <p:sldId id="280" r:id="rId11"/>
    <p:sldId id="277" r:id="rId12"/>
    <p:sldId id="270" r:id="rId13"/>
  </p:sldIdLst>
  <p:sldSz cx="18288000" cy="10287000"/>
  <p:notesSz cx="6858000" cy="9144000"/>
  <p:embeddedFontLst>
    <p:embeddedFont>
      <p:font typeface="Aptos" panose="020B0004020202020204" pitchFamily="34" charset="0"/>
      <p:regular r:id="rId16"/>
      <p:bold r:id="rId17"/>
      <p:italic r:id="rId18"/>
      <p:boldItalic r:id="rId19"/>
    </p:embeddedFont>
    <p:embeddedFont>
      <p:font typeface="Arial Unicode MS" panose="020B0604020202020204" pitchFamily="34" charset="-128"/>
      <p:regular r:id="rId20"/>
    </p:embeddedFont>
    <p:embeddedFont>
      <p:font typeface="Calibri" panose="020F0502020204030204" pitchFamily="34" charset="0"/>
      <p:regular r:id="rId21"/>
      <p:bold r:id="rId22"/>
      <p:italic r:id="rId23"/>
      <p:boldItalic r:id="rId24"/>
    </p:embeddedFont>
    <p:embeddedFont>
      <p:font typeface="Cambria" panose="02040503050406030204" pitchFamily="18" charset="0"/>
      <p:regular r:id="rId25"/>
      <p:bold r:id="rId26"/>
      <p:italic r:id="rId27"/>
      <p:boldItalic r:id="rId28"/>
    </p:embeddedFont>
    <p:embeddedFont>
      <p:font typeface="Montserrat" pitchFamily="2" charset="77"/>
      <p:regular r:id="rId29"/>
      <p:bold r:id="rId30"/>
      <p:italic r:id="rId31"/>
      <p:boldItalic r:id="rId32"/>
    </p:embeddedFont>
    <p:embeddedFont>
      <p:font typeface="Poppins" pitchFamily="2" charset="77"/>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5878" autoAdjust="0"/>
  </p:normalViewPr>
  <p:slideViewPr>
    <p:cSldViewPr>
      <p:cViewPr varScale="1">
        <p:scale>
          <a:sx n="108" d="100"/>
          <a:sy n="108" d="100"/>
        </p:scale>
        <p:origin x="116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theme" Target="theme/theme1.xml"/><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92A6B31-EB32-1F75-C5EE-4D7F4097D7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8A201ED-2147-247A-2916-E7984EDF9B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2969342-50C4-9043-A90D-45D9AD0A659C}" type="datetimeFigureOut">
              <a:rPr lang="en-US" smtClean="0"/>
              <a:t>4/10/25</a:t>
            </a:fld>
            <a:endParaRPr lang="en-US"/>
          </a:p>
        </p:txBody>
      </p:sp>
      <p:sp>
        <p:nvSpPr>
          <p:cNvPr id="4" name="Footer Placeholder 3">
            <a:extLst>
              <a:ext uri="{FF2B5EF4-FFF2-40B4-BE49-F238E27FC236}">
                <a16:creationId xmlns:a16="http://schemas.microsoft.com/office/drawing/2014/main" id="{D04BBC12-C7A5-1499-8231-B1294F19F2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6749630-0E4C-84DB-1AC3-8597CBA76A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FB035-4C00-8040-9C28-B351F691B29E}" type="slidenum">
              <a:rPr lang="en-US" smtClean="0"/>
              <a:t>‹#›</a:t>
            </a:fld>
            <a:endParaRPr lang="en-US"/>
          </a:p>
        </p:txBody>
      </p:sp>
    </p:spTree>
    <p:extLst>
      <p:ext uri="{BB962C8B-B14F-4D97-AF65-F5344CB8AC3E}">
        <p14:creationId xmlns:p14="http://schemas.microsoft.com/office/powerpoint/2010/main" val="9073412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0916A6-C009-6341-8CD1-F1634CBF8115}"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85DE3-EA86-6644-801C-5B88EFA9FF84}" type="slidenum">
              <a:rPr lang="en-US" smtClean="0"/>
              <a:t>‹#›</a:t>
            </a:fld>
            <a:endParaRPr lang="en-US"/>
          </a:p>
        </p:txBody>
      </p:sp>
    </p:spTree>
    <p:extLst>
      <p:ext uri="{BB962C8B-B14F-4D97-AF65-F5344CB8AC3E}">
        <p14:creationId xmlns:p14="http://schemas.microsoft.com/office/powerpoint/2010/main" val="38789327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rajpravin/" TargetMode="External"/><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hyperlink" Target="https://github.com/rajpravin1208" TargetMode="External"/><Relationship Id="rId4" Type="http://schemas.openxmlformats.org/officeDocument/2006/relationships/image" Target="../media/image5.png"/><Relationship Id="rId9" Type="http://schemas.openxmlformats.org/officeDocument/2006/relationships/hyperlink" Target="https://rajpravin1208.github.io/"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emf"/><Relationship Id="rId7" Type="http://schemas.openxmlformats.org/officeDocument/2006/relationships/image" Target="../media/image18.png"/><Relationship Id="rId2" Type="http://schemas.openxmlformats.org/officeDocument/2006/relationships/image" Target="../media/image13.emf"/><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028700" y="2692829"/>
            <a:ext cx="15527067" cy="1410001"/>
          </a:xfrm>
          <a:prstGeom prst="rect">
            <a:avLst/>
          </a:prstGeom>
        </p:spPr>
        <p:txBody>
          <a:bodyPr wrap="square" lIns="0" tIns="0" rIns="0" bIns="0" rtlCol="0" anchor="t">
            <a:spAutoFit/>
          </a:bodyPr>
          <a:lstStyle/>
          <a:p>
            <a:pPr algn="ctr">
              <a:lnSpc>
                <a:spcPts val="12486"/>
              </a:lnSpc>
            </a:pPr>
            <a:r>
              <a:rPr lang="en-US" sz="5400" b="1" dirty="0">
                <a:solidFill>
                  <a:srgbClr val="545454"/>
                </a:solidFill>
                <a:latin typeface="Cambria" panose="02040503050406030204" pitchFamily="18" charset="0"/>
              </a:rPr>
              <a:t>Data Analysis Task</a:t>
            </a:r>
          </a:p>
        </p:txBody>
      </p:sp>
      <p:sp>
        <p:nvSpPr>
          <p:cNvPr id="13" name="TextBox 8">
            <a:extLst>
              <a:ext uri="{FF2B5EF4-FFF2-40B4-BE49-F238E27FC236}">
                <a16:creationId xmlns:a16="http://schemas.microsoft.com/office/drawing/2014/main" id="{9D7FB895-06B9-3523-185D-367FB575CBFE}"/>
              </a:ext>
            </a:extLst>
          </p:cNvPr>
          <p:cNvSpPr txBox="1"/>
          <p:nvPr/>
        </p:nvSpPr>
        <p:spPr>
          <a:xfrm>
            <a:off x="5491658" y="3587349"/>
            <a:ext cx="6928942" cy="1370312"/>
          </a:xfrm>
          <a:prstGeom prst="rect">
            <a:avLst/>
          </a:prstGeom>
        </p:spPr>
        <p:txBody>
          <a:bodyPr wrap="square" lIns="0" tIns="0" rIns="0" bIns="0" rtlCol="0" anchor="t">
            <a:spAutoFit/>
          </a:bodyPr>
          <a:lstStyle/>
          <a:p>
            <a:pPr>
              <a:lnSpc>
                <a:spcPts val="12486"/>
              </a:lnSpc>
            </a:pPr>
            <a:r>
              <a:rPr lang="en-US" sz="5400" b="1" dirty="0">
                <a:solidFill>
                  <a:srgbClr val="545454"/>
                </a:solidFill>
                <a:latin typeface="Arial Unicode MS" panose="020B0604020202020204" pitchFamily="34" charset="-128"/>
                <a:ea typeface="Arial Unicode MS" panose="020B0604020202020204" pitchFamily="34" charset="-128"/>
                <a:cs typeface="Arial Unicode MS" panose="020B0604020202020204" pitchFamily="34" charset="-128"/>
              </a:rPr>
              <a:t>Analysis and Insights</a:t>
            </a:r>
          </a:p>
        </p:txBody>
      </p:sp>
      <p:sp>
        <p:nvSpPr>
          <p:cNvPr id="15" name="TextBox 14">
            <a:extLst>
              <a:ext uri="{FF2B5EF4-FFF2-40B4-BE49-F238E27FC236}">
                <a16:creationId xmlns:a16="http://schemas.microsoft.com/office/drawing/2014/main" id="{F62F6E12-3712-44C8-6EFB-E9490F953255}"/>
              </a:ext>
            </a:extLst>
          </p:cNvPr>
          <p:cNvSpPr txBox="1"/>
          <p:nvPr/>
        </p:nvSpPr>
        <p:spPr>
          <a:xfrm>
            <a:off x="10281920" y="6319520"/>
            <a:ext cx="5192255" cy="1323439"/>
          </a:xfrm>
          <a:prstGeom prst="rect">
            <a:avLst/>
          </a:prstGeom>
          <a:noFill/>
        </p:spPr>
        <p:txBody>
          <a:bodyPr wrap="none" rtlCol="0">
            <a:spAutoFit/>
          </a:bodyPr>
          <a:lstStyle/>
          <a:p>
            <a:r>
              <a:rPr lang="en-US" sz="4000" b="1" dirty="0">
                <a:solidFill>
                  <a:srgbClr val="545454"/>
                </a:solidFill>
                <a:latin typeface="Cambria" panose="02040503050406030204" pitchFamily="18" charset="0"/>
              </a:rPr>
              <a:t>Raj Pravin Rajendran</a:t>
            </a:r>
          </a:p>
          <a:p>
            <a:r>
              <a:rPr lang="en-US" sz="4000" b="1" dirty="0">
                <a:solidFill>
                  <a:srgbClr val="545454"/>
                </a:solidFill>
                <a:latin typeface="Cambria" panose="02040503050406030204" pitchFamily="18" charset="0"/>
              </a:rPr>
              <a:t>	07/04/2025</a:t>
            </a:r>
          </a:p>
        </p:txBody>
      </p:sp>
      <p:sp>
        <p:nvSpPr>
          <p:cNvPr id="16" name="AutoShape 20">
            <a:extLst>
              <a:ext uri="{FF2B5EF4-FFF2-40B4-BE49-F238E27FC236}">
                <a16:creationId xmlns:a16="http://schemas.microsoft.com/office/drawing/2014/main" id="{52206E5C-D466-3DC9-D90E-55E89136432C}"/>
              </a:ext>
            </a:extLst>
          </p:cNvPr>
          <p:cNvSpPr/>
          <p:nvPr/>
        </p:nvSpPr>
        <p:spPr>
          <a:xfrm>
            <a:off x="1028700" y="1009650"/>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7" name="AutoShape 21">
            <a:extLst>
              <a:ext uri="{FF2B5EF4-FFF2-40B4-BE49-F238E27FC236}">
                <a16:creationId xmlns:a16="http://schemas.microsoft.com/office/drawing/2014/main" id="{6AA300C0-08DE-BDF0-2182-8BEECB188458}"/>
              </a:ext>
            </a:extLst>
          </p:cNvPr>
          <p:cNvSpPr/>
          <p:nvPr/>
        </p:nvSpPr>
        <p:spPr>
          <a:xfrm>
            <a:off x="1028700" y="1651907"/>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8" name="TextBox 22">
            <a:extLst>
              <a:ext uri="{FF2B5EF4-FFF2-40B4-BE49-F238E27FC236}">
                <a16:creationId xmlns:a16="http://schemas.microsoft.com/office/drawing/2014/main" id="{7D623EFF-9A2D-9801-6998-6B1F516595E0}"/>
              </a:ext>
            </a:extLst>
          </p:cNvPr>
          <p:cNvSpPr txBox="1"/>
          <p:nvPr/>
        </p:nvSpPr>
        <p:spPr>
          <a:xfrm>
            <a:off x="1253218" y="1148851"/>
            <a:ext cx="3118411" cy="309637"/>
          </a:xfrm>
          <a:prstGeom prst="rect">
            <a:avLst/>
          </a:prstGeom>
        </p:spPr>
        <p:txBody>
          <a:bodyPr lIns="0" tIns="0" rIns="0" bIns="0" rtlCol="0" anchor="t">
            <a:spAutoFit/>
          </a:bodyPr>
          <a:lstStyle/>
          <a:p>
            <a:pPr algn="l">
              <a:lnSpc>
                <a:spcPts val="2519"/>
              </a:lnSpc>
            </a:pPr>
            <a:endParaRPr lang="en-US" sz="1799" dirty="0">
              <a:solidFill>
                <a:srgbClr val="545454"/>
              </a:solidFill>
              <a:latin typeface="Poppins"/>
            </a:endParaRPr>
          </a:p>
        </p:txBody>
      </p:sp>
      <p:sp>
        <p:nvSpPr>
          <p:cNvPr id="21" name="AutoShape 20">
            <a:extLst>
              <a:ext uri="{FF2B5EF4-FFF2-40B4-BE49-F238E27FC236}">
                <a16:creationId xmlns:a16="http://schemas.microsoft.com/office/drawing/2014/main" id="{B634D107-46A5-3ED3-C6C2-027ADF4812EB}"/>
              </a:ext>
            </a:extLst>
          </p:cNvPr>
          <p:cNvSpPr/>
          <p:nvPr/>
        </p:nvSpPr>
        <p:spPr>
          <a:xfrm>
            <a:off x="1253218" y="8877300"/>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22" name="AutoShape 21">
            <a:extLst>
              <a:ext uri="{FF2B5EF4-FFF2-40B4-BE49-F238E27FC236}">
                <a16:creationId xmlns:a16="http://schemas.microsoft.com/office/drawing/2014/main" id="{9D68DEB4-EB28-C18F-3D03-2176BA3CF189}"/>
              </a:ext>
            </a:extLst>
          </p:cNvPr>
          <p:cNvSpPr/>
          <p:nvPr/>
        </p:nvSpPr>
        <p:spPr>
          <a:xfrm>
            <a:off x="1253218" y="9519557"/>
            <a:ext cx="16230600" cy="0"/>
          </a:xfrm>
          <a:prstGeom prst="line">
            <a:avLst/>
          </a:prstGeom>
          <a:ln w="19050" cap="flat">
            <a:solidFill>
              <a:srgbClr val="000000"/>
            </a:solidFill>
            <a:prstDash val="solid"/>
            <a:headEnd type="none" w="sm" len="sm"/>
            <a:tailEnd type="none" w="sm" len="sm"/>
          </a:ln>
        </p:spPr>
        <p:txBody>
          <a:bodyPr/>
          <a:lstStyle/>
          <a:p>
            <a:endParaRPr lang="en-US"/>
          </a:p>
        </p:txBody>
      </p:sp>
      <p:pic>
        <p:nvPicPr>
          <p:cNvPr id="1026" name="Picture 2" descr="THG (Strategy) | THG | Retail Week">
            <a:extLst>
              <a:ext uri="{FF2B5EF4-FFF2-40B4-BE49-F238E27FC236}">
                <a16:creationId xmlns:a16="http://schemas.microsoft.com/office/drawing/2014/main" id="{F6A94428-0D23-5A1E-5335-A5ABDBEB61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 y="5568259"/>
            <a:ext cx="4521536" cy="2825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932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7C75DB-02C7-ACA7-48DF-6321A3278D3B}"/>
              </a:ext>
            </a:extLst>
          </p:cNvPr>
          <p:cNvSpPr txBox="1"/>
          <p:nvPr/>
        </p:nvSpPr>
        <p:spPr>
          <a:xfrm>
            <a:off x="228600" y="342900"/>
            <a:ext cx="8456802" cy="800219"/>
          </a:xfrm>
          <a:prstGeom prst="rect">
            <a:avLst/>
          </a:prstGeom>
          <a:noFill/>
        </p:spPr>
        <p:txBody>
          <a:bodyPr wrap="none" rtlCol="0">
            <a:spAutoFit/>
          </a:bodyPr>
          <a:lstStyle/>
          <a:p>
            <a:r>
              <a:rPr lang="en-US" sz="2800" b="1" u="sng" dirty="0">
                <a:solidFill>
                  <a:srgbClr val="545454"/>
                </a:solidFill>
                <a:latin typeface="Cambria" panose="02040503050406030204" pitchFamily="18" charset="0"/>
              </a:rPr>
              <a:t>Segmentation of Customers – </a:t>
            </a:r>
            <a:r>
              <a:rPr lang="en-US" sz="2800" b="1" u="sng" dirty="0" err="1">
                <a:solidFill>
                  <a:srgbClr val="545454"/>
                </a:solidFill>
                <a:latin typeface="Cambria" panose="02040503050406030204" pitchFamily="18" charset="0"/>
              </a:rPr>
              <a:t>Kmeans</a:t>
            </a:r>
            <a:r>
              <a:rPr lang="en-US" sz="2800" b="1" u="sng" dirty="0">
                <a:solidFill>
                  <a:srgbClr val="545454"/>
                </a:solidFill>
                <a:latin typeface="Cambria" panose="02040503050406030204" pitchFamily="18" charset="0"/>
              </a:rPr>
              <a:t> and Insights</a:t>
            </a:r>
          </a:p>
          <a:p>
            <a:endParaRPr lang="en-US" dirty="0"/>
          </a:p>
        </p:txBody>
      </p:sp>
      <p:pic>
        <p:nvPicPr>
          <p:cNvPr id="8" name="Picture 7">
            <a:extLst>
              <a:ext uri="{FF2B5EF4-FFF2-40B4-BE49-F238E27FC236}">
                <a16:creationId xmlns:a16="http://schemas.microsoft.com/office/drawing/2014/main" id="{F4A29B1F-B82E-3FAB-9D53-D17A71FF1D4F}"/>
              </a:ext>
            </a:extLst>
          </p:cNvPr>
          <p:cNvPicPr>
            <a:picLocks noChangeAspect="1"/>
          </p:cNvPicPr>
          <p:nvPr/>
        </p:nvPicPr>
        <p:blipFill>
          <a:blip r:embed="rId2"/>
          <a:stretch>
            <a:fillRect/>
          </a:stretch>
        </p:blipFill>
        <p:spPr>
          <a:xfrm>
            <a:off x="753516" y="1183826"/>
            <a:ext cx="4111619" cy="3121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783693E6-7C81-721E-232B-D348D6F5D706}"/>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8B8FC05-AFAD-826E-54D4-57C0120F00E5}"/>
              </a:ext>
            </a:extLst>
          </p:cNvPr>
          <p:cNvGrpSpPr/>
          <p:nvPr/>
        </p:nvGrpSpPr>
        <p:grpSpPr>
          <a:xfrm>
            <a:off x="4612623" y="4540599"/>
            <a:ext cx="10363200" cy="5098701"/>
            <a:chOff x="1524000" y="4305300"/>
            <a:chExt cx="12666653" cy="6096000"/>
          </a:xfrm>
        </p:grpSpPr>
        <p:grpSp>
          <p:nvGrpSpPr>
            <p:cNvPr id="13" name="Group 12">
              <a:extLst>
                <a:ext uri="{FF2B5EF4-FFF2-40B4-BE49-F238E27FC236}">
                  <a16:creationId xmlns:a16="http://schemas.microsoft.com/office/drawing/2014/main" id="{EAF027CD-7D56-C4C5-5E6B-F119EEADF26E}"/>
                </a:ext>
              </a:extLst>
            </p:cNvPr>
            <p:cNvGrpSpPr/>
            <p:nvPr/>
          </p:nvGrpSpPr>
          <p:grpSpPr>
            <a:xfrm>
              <a:off x="1524000" y="4305300"/>
              <a:ext cx="9296400" cy="6096000"/>
              <a:chOff x="10348732" y="2239478"/>
              <a:chExt cx="9296400" cy="6096000"/>
            </a:xfrm>
          </p:grpSpPr>
          <p:pic>
            <p:nvPicPr>
              <p:cNvPr id="6150" name="Picture 6">
                <a:extLst>
                  <a:ext uri="{FF2B5EF4-FFF2-40B4-BE49-F238E27FC236}">
                    <a16:creationId xmlns:a16="http://schemas.microsoft.com/office/drawing/2014/main" id="{BD006F6E-EE36-95C7-A46B-3E2A346626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8732" y="2239478"/>
                <a:ext cx="92964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24A52397-C1E8-5B09-A6BA-9A5BDC83B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6800" y="6438900"/>
                <a:ext cx="1676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7557FF16-31A3-819B-827C-F9FD87E79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06400" y="4532229"/>
                <a:ext cx="1676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D151A8BD-73B0-9EF1-4086-C2E31237BF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0" y="3424789"/>
                <a:ext cx="2895600" cy="60960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C9D6F63E-7C1C-4E8D-9CE8-914E49421C11}"/>
                </a:ext>
              </a:extLst>
            </p:cNvPr>
            <p:cNvSpPr txBox="1"/>
            <p:nvPr/>
          </p:nvSpPr>
          <p:spPr>
            <a:xfrm>
              <a:off x="5932666" y="8426230"/>
              <a:ext cx="5528103" cy="1811817"/>
            </a:xfrm>
            <a:prstGeom prst="rect">
              <a:avLst/>
            </a:prstGeom>
            <a:noFill/>
          </p:spPr>
          <p:txBody>
            <a:bodyPr wrap="square" rtlCol="0">
              <a:spAutoFit/>
            </a:bodyPr>
            <a:lstStyle/>
            <a:p>
              <a:r>
                <a:rPr lang="en-US" dirty="0"/>
                <a:t>Total Customers – 31,775</a:t>
              </a:r>
              <a:br>
                <a:rPr lang="en-US" dirty="0"/>
              </a:br>
              <a:r>
                <a:rPr lang="en-US" dirty="0"/>
                <a:t>Buying from brands 5598 and 2699</a:t>
              </a:r>
              <a:br>
                <a:rPr lang="en-US" dirty="0"/>
              </a:br>
              <a:r>
                <a:rPr lang="en-US" dirty="0"/>
                <a:t>Almost none of the customers used discount and bought</a:t>
              </a:r>
            </a:p>
          </p:txBody>
        </p:sp>
        <p:sp>
          <p:nvSpPr>
            <p:cNvPr id="16" name="TextBox 15">
              <a:extLst>
                <a:ext uri="{FF2B5EF4-FFF2-40B4-BE49-F238E27FC236}">
                  <a16:creationId xmlns:a16="http://schemas.microsoft.com/office/drawing/2014/main" id="{D81B3BEA-734E-9DC6-0039-01E62472C33E}"/>
                </a:ext>
              </a:extLst>
            </p:cNvPr>
            <p:cNvSpPr txBox="1"/>
            <p:nvPr/>
          </p:nvSpPr>
          <p:spPr>
            <a:xfrm>
              <a:off x="7012168" y="6706969"/>
              <a:ext cx="7178485" cy="1393706"/>
            </a:xfrm>
            <a:prstGeom prst="rect">
              <a:avLst/>
            </a:prstGeom>
            <a:noFill/>
          </p:spPr>
          <p:txBody>
            <a:bodyPr wrap="square">
              <a:spAutoFit/>
            </a:bodyPr>
            <a:lstStyle/>
            <a:p>
              <a:r>
                <a:rPr lang="en-US" dirty="0"/>
                <a:t>Total Customers – 8115</a:t>
              </a:r>
              <a:br>
                <a:rPr lang="en-US" dirty="0"/>
              </a:br>
              <a:r>
                <a:rPr lang="en-US" dirty="0"/>
                <a:t>Buying from brands 7206 and 8178</a:t>
              </a:r>
              <a:br>
                <a:rPr lang="en-US" dirty="0"/>
              </a:br>
              <a:r>
                <a:rPr lang="en-US" dirty="0"/>
                <a:t>Discount is relatively high</a:t>
              </a:r>
            </a:p>
          </p:txBody>
        </p:sp>
        <p:sp>
          <p:nvSpPr>
            <p:cNvPr id="17" name="TextBox 16">
              <a:extLst>
                <a:ext uri="{FF2B5EF4-FFF2-40B4-BE49-F238E27FC236}">
                  <a16:creationId xmlns:a16="http://schemas.microsoft.com/office/drawing/2014/main" id="{7E0D65A5-844C-AE7D-302C-D0BA47775929}"/>
                </a:ext>
              </a:extLst>
            </p:cNvPr>
            <p:cNvSpPr txBox="1"/>
            <p:nvPr/>
          </p:nvSpPr>
          <p:spPr>
            <a:xfrm>
              <a:off x="7352997" y="5247172"/>
              <a:ext cx="6837656" cy="1103932"/>
            </a:xfrm>
            <a:prstGeom prst="rect">
              <a:avLst/>
            </a:prstGeom>
            <a:noFill/>
          </p:spPr>
          <p:txBody>
            <a:bodyPr wrap="square">
              <a:spAutoFit/>
            </a:bodyPr>
            <a:lstStyle/>
            <a:p>
              <a:r>
                <a:rPr lang="en-US" dirty="0"/>
                <a:t>Total Customers – 3191</a:t>
              </a:r>
              <a:br>
                <a:rPr lang="en-US" dirty="0"/>
              </a:br>
              <a:r>
                <a:rPr lang="en-US" dirty="0"/>
                <a:t>Customers buying only from brand 7206</a:t>
              </a:r>
              <a:br>
                <a:rPr lang="en-US" dirty="0"/>
              </a:br>
              <a:r>
                <a:rPr lang="en-US" dirty="0"/>
                <a:t>Discount is too high</a:t>
              </a:r>
            </a:p>
          </p:txBody>
        </p:sp>
      </p:grpSp>
      <p:pic>
        <p:nvPicPr>
          <p:cNvPr id="18" name="Picture 17">
            <a:extLst>
              <a:ext uri="{FF2B5EF4-FFF2-40B4-BE49-F238E27FC236}">
                <a16:creationId xmlns:a16="http://schemas.microsoft.com/office/drawing/2014/main" id="{2109CD3F-C79E-13CA-B97E-64935879703D}"/>
              </a:ext>
            </a:extLst>
          </p:cNvPr>
          <p:cNvPicPr>
            <a:picLocks noChangeAspect="1"/>
          </p:cNvPicPr>
          <p:nvPr/>
        </p:nvPicPr>
        <p:blipFill>
          <a:blip r:embed="rId7"/>
          <a:stretch>
            <a:fillRect/>
          </a:stretch>
        </p:blipFill>
        <p:spPr>
          <a:xfrm>
            <a:off x="5787445" y="1378418"/>
            <a:ext cx="4639935" cy="17167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a:extLst>
              <a:ext uri="{FF2B5EF4-FFF2-40B4-BE49-F238E27FC236}">
                <a16:creationId xmlns:a16="http://schemas.microsoft.com/office/drawing/2014/main" id="{1C8F3659-1FCB-C2F5-483E-60C17079D56D}"/>
              </a:ext>
            </a:extLst>
          </p:cNvPr>
          <p:cNvPicPr>
            <a:picLocks noChangeAspect="1"/>
          </p:cNvPicPr>
          <p:nvPr/>
        </p:nvPicPr>
        <p:blipFill>
          <a:blip r:embed="rId8"/>
          <a:stretch>
            <a:fillRect/>
          </a:stretch>
        </p:blipFill>
        <p:spPr>
          <a:xfrm>
            <a:off x="11734800" y="1185517"/>
            <a:ext cx="5359400" cy="266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00365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D4A0E92-0718-DDB3-8176-B90DD98B53C6}"/>
              </a:ext>
            </a:extLst>
          </p:cNvPr>
          <p:cNvSpPr txBox="1"/>
          <p:nvPr/>
        </p:nvSpPr>
        <p:spPr>
          <a:xfrm>
            <a:off x="304800" y="394063"/>
            <a:ext cx="7672357" cy="523220"/>
          </a:xfrm>
          <a:prstGeom prst="rect">
            <a:avLst/>
          </a:prstGeom>
          <a:noFill/>
        </p:spPr>
        <p:txBody>
          <a:bodyPr wrap="none" rtlCol="0">
            <a:spAutoFit/>
          </a:bodyPr>
          <a:lstStyle/>
          <a:p>
            <a:r>
              <a:rPr lang="en-US" sz="2800" b="1" u="sng" dirty="0">
                <a:solidFill>
                  <a:srgbClr val="545454"/>
                </a:solidFill>
                <a:latin typeface="Cambria" panose="02040503050406030204" pitchFamily="18" charset="0"/>
              </a:rPr>
              <a:t>Segmentation of New Vs Repeated Customers:</a:t>
            </a:r>
          </a:p>
        </p:txBody>
      </p:sp>
      <p:sp>
        <p:nvSpPr>
          <p:cNvPr id="20" name="Rectangle 19">
            <a:extLst>
              <a:ext uri="{FF2B5EF4-FFF2-40B4-BE49-F238E27FC236}">
                <a16:creationId xmlns:a16="http://schemas.microsoft.com/office/drawing/2014/main" id="{35D9E3EF-E4CF-8A6F-4FBB-B6C14661EC37}"/>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52103EE-192B-0D81-B9F4-9364203EBC0D}"/>
              </a:ext>
            </a:extLst>
          </p:cNvPr>
          <p:cNvPicPr>
            <a:picLocks noChangeAspect="1"/>
          </p:cNvPicPr>
          <p:nvPr/>
        </p:nvPicPr>
        <p:blipFill>
          <a:blip r:embed="rId2"/>
          <a:stretch>
            <a:fillRect/>
          </a:stretch>
        </p:blipFill>
        <p:spPr>
          <a:xfrm>
            <a:off x="1975805" y="1245306"/>
            <a:ext cx="4874315" cy="2526594"/>
          </a:xfrm>
          <a:prstGeom prst="rect">
            <a:avLst/>
          </a:prstGeom>
        </p:spPr>
      </p:pic>
      <p:cxnSp>
        <p:nvCxnSpPr>
          <p:cNvPr id="22" name="Straight Connector 21">
            <a:extLst>
              <a:ext uri="{FF2B5EF4-FFF2-40B4-BE49-F238E27FC236}">
                <a16:creationId xmlns:a16="http://schemas.microsoft.com/office/drawing/2014/main" id="{2B26C0FB-ED44-AE0B-7D6B-0710F5A70532}"/>
              </a:ext>
            </a:extLst>
          </p:cNvPr>
          <p:cNvCxnSpPr>
            <a:cxnSpLocks/>
          </p:cNvCxnSpPr>
          <p:nvPr/>
        </p:nvCxnSpPr>
        <p:spPr>
          <a:xfrm>
            <a:off x="9448800" y="266700"/>
            <a:ext cx="0" cy="9982200"/>
          </a:xfrm>
          <a:prstGeom prst="line">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4666DC57-DFD1-CDCD-033C-E43CFB3F5A96}"/>
              </a:ext>
            </a:extLst>
          </p:cNvPr>
          <p:cNvSpPr txBox="1"/>
          <p:nvPr/>
        </p:nvSpPr>
        <p:spPr>
          <a:xfrm>
            <a:off x="1975805" y="4099923"/>
            <a:ext cx="5091598" cy="1477328"/>
          </a:xfrm>
          <a:prstGeom prst="rect">
            <a:avLst/>
          </a:prstGeom>
          <a:noFill/>
        </p:spPr>
        <p:txBody>
          <a:bodyPr wrap="square">
            <a:spAutoFit/>
          </a:bodyPr>
          <a:lstStyle/>
          <a:p>
            <a:r>
              <a:rPr lang="en-IN" dirty="0"/>
              <a:t>Repeat customers generated </a:t>
            </a:r>
            <a:r>
              <a:rPr lang="en-IN" b="1" dirty="0"/>
              <a:t>£690.31K</a:t>
            </a:r>
            <a:r>
              <a:rPr lang="en-IN" dirty="0"/>
              <a:t>, which is </a:t>
            </a:r>
            <a:r>
              <a:rPr lang="en-IN" b="1" dirty="0"/>
              <a:t>around 55%</a:t>
            </a:r>
            <a:r>
              <a:rPr lang="en-IN" dirty="0"/>
              <a:t> of total revenue.</a:t>
            </a:r>
            <a:br>
              <a:rPr lang="en-IN" dirty="0"/>
            </a:br>
            <a:endParaRPr lang="en-IN" dirty="0"/>
          </a:p>
          <a:p>
            <a:r>
              <a:rPr lang="en-IN" dirty="0"/>
              <a:t>New customers generated </a:t>
            </a:r>
            <a:r>
              <a:rPr lang="en-IN" b="1" dirty="0"/>
              <a:t>£555.12K</a:t>
            </a:r>
            <a:r>
              <a:rPr lang="en-IN" dirty="0"/>
              <a:t> (~45%).</a:t>
            </a:r>
            <a:br>
              <a:rPr lang="en-IN" dirty="0"/>
            </a:br>
            <a:endParaRPr lang="en-IN" dirty="0"/>
          </a:p>
        </p:txBody>
      </p:sp>
      <p:pic>
        <p:nvPicPr>
          <p:cNvPr id="30" name="Picture 29">
            <a:extLst>
              <a:ext uri="{FF2B5EF4-FFF2-40B4-BE49-F238E27FC236}">
                <a16:creationId xmlns:a16="http://schemas.microsoft.com/office/drawing/2014/main" id="{E950E13C-9C8D-DEB1-63C4-91C5383EADB5}"/>
              </a:ext>
            </a:extLst>
          </p:cNvPr>
          <p:cNvPicPr>
            <a:picLocks noChangeAspect="1"/>
          </p:cNvPicPr>
          <p:nvPr/>
        </p:nvPicPr>
        <p:blipFill>
          <a:blip r:embed="rId3"/>
          <a:stretch>
            <a:fillRect/>
          </a:stretch>
        </p:blipFill>
        <p:spPr>
          <a:xfrm>
            <a:off x="9753600" y="690961"/>
            <a:ext cx="7277100" cy="5397500"/>
          </a:xfrm>
          <a:prstGeom prst="rect">
            <a:avLst/>
          </a:prstGeom>
        </p:spPr>
      </p:pic>
      <p:sp>
        <p:nvSpPr>
          <p:cNvPr id="34" name="TextBox 33">
            <a:extLst>
              <a:ext uri="{FF2B5EF4-FFF2-40B4-BE49-F238E27FC236}">
                <a16:creationId xmlns:a16="http://schemas.microsoft.com/office/drawing/2014/main" id="{5594BD0D-9522-3CCD-A85D-DAFF6336E8AC}"/>
              </a:ext>
            </a:extLst>
          </p:cNvPr>
          <p:cNvSpPr txBox="1"/>
          <p:nvPr/>
        </p:nvSpPr>
        <p:spPr>
          <a:xfrm>
            <a:off x="9599444" y="6550822"/>
            <a:ext cx="7774156" cy="1754326"/>
          </a:xfrm>
          <a:prstGeom prst="rect">
            <a:avLst/>
          </a:prstGeom>
          <a:noFill/>
        </p:spPr>
        <p:txBody>
          <a:bodyPr wrap="square" rtlCol="0">
            <a:spAutoFit/>
          </a:bodyPr>
          <a:lstStyle/>
          <a:p>
            <a:r>
              <a:rPr lang="en-US" dirty="0"/>
              <a:t>Affiliate and PPC is working the best for both New and repeat customers.</a:t>
            </a:r>
            <a:br>
              <a:rPr lang="en-US" dirty="0"/>
            </a:br>
            <a:r>
              <a:rPr lang="en-US" dirty="0"/>
              <a:t>Also, the brand 7206 and 8178 have less percentage of orders via PPC but still collected good amount of revenue.</a:t>
            </a:r>
            <a:br>
              <a:rPr lang="en-US" dirty="0"/>
            </a:br>
            <a:br>
              <a:rPr lang="en-US" dirty="0"/>
            </a:br>
            <a:r>
              <a:rPr lang="en-US" dirty="0"/>
              <a:t>The channel other is not making revenue for any of the brands which need to be checked ROI of the campaigns sent and may be we can remove it in the future.</a:t>
            </a:r>
          </a:p>
        </p:txBody>
      </p:sp>
    </p:spTree>
    <p:extLst>
      <p:ext uri="{BB962C8B-B14F-4D97-AF65-F5344CB8AC3E}">
        <p14:creationId xmlns:p14="http://schemas.microsoft.com/office/powerpoint/2010/main" val="143945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D4A0E92-0718-DDB3-8176-B90DD98B53C6}"/>
              </a:ext>
            </a:extLst>
          </p:cNvPr>
          <p:cNvSpPr txBox="1"/>
          <p:nvPr/>
        </p:nvSpPr>
        <p:spPr>
          <a:xfrm>
            <a:off x="685800" y="419100"/>
            <a:ext cx="6360331" cy="523220"/>
          </a:xfrm>
          <a:prstGeom prst="rect">
            <a:avLst/>
          </a:prstGeom>
          <a:noFill/>
        </p:spPr>
        <p:txBody>
          <a:bodyPr wrap="none" rtlCol="0">
            <a:spAutoFit/>
          </a:bodyPr>
          <a:lstStyle/>
          <a:p>
            <a:r>
              <a:rPr lang="en-US" sz="2800" b="1" u="sng" dirty="0">
                <a:solidFill>
                  <a:srgbClr val="545454"/>
                </a:solidFill>
                <a:latin typeface="Cambria" panose="02040503050406030204" pitchFamily="18" charset="0"/>
              </a:rPr>
              <a:t>Metrics and Insights by Day And Hour</a:t>
            </a:r>
          </a:p>
        </p:txBody>
      </p:sp>
      <p:sp>
        <p:nvSpPr>
          <p:cNvPr id="20" name="Rectangle 19">
            <a:extLst>
              <a:ext uri="{FF2B5EF4-FFF2-40B4-BE49-F238E27FC236}">
                <a16:creationId xmlns:a16="http://schemas.microsoft.com/office/drawing/2014/main" id="{35D9E3EF-E4CF-8A6F-4FBB-B6C14661EC37}"/>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2CB434A-986B-1433-CFCE-52D25A99081A}"/>
              </a:ext>
            </a:extLst>
          </p:cNvPr>
          <p:cNvCxnSpPr>
            <a:cxnSpLocks/>
          </p:cNvCxnSpPr>
          <p:nvPr/>
        </p:nvCxnSpPr>
        <p:spPr>
          <a:xfrm>
            <a:off x="8610600" y="190500"/>
            <a:ext cx="0" cy="998220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849C3CA-AB7B-B30A-A0D0-C5673A46FBF2}"/>
              </a:ext>
            </a:extLst>
          </p:cNvPr>
          <p:cNvSpPr txBox="1"/>
          <p:nvPr/>
        </p:nvSpPr>
        <p:spPr>
          <a:xfrm>
            <a:off x="9165772" y="4860838"/>
            <a:ext cx="8436428" cy="2585323"/>
          </a:xfrm>
          <a:prstGeom prst="rect">
            <a:avLst/>
          </a:prstGeom>
          <a:noFill/>
        </p:spPr>
        <p:txBody>
          <a:bodyPr wrap="square" rtlCol="0">
            <a:spAutoFit/>
          </a:bodyPr>
          <a:lstStyle/>
          <a:p>
            <a:r>
              <a:rPr lang="en-IN" b="1" dirty="0"/>
              <a:t>Strong Mid-Period Peak:</a:t>
            </a:r>
            <a:endParaRPr lang="en-IN" dirty="0"/>
          </a:p>
          <a:p>
            <a:pPr marL="285750" indent="-285750">
              <a:buFont typeface="Arial" panose="020B0604020202020204" pitchFamily="34" charset="0"/>
              <a:buChar char="•"/>
            </a:pPr>
            <a:r>
              <a:rPr lang="en-IN" dirty="0"/>
              <a:t>There's a noticeable </a:t>
            </a:r>
            <a:r>
              <a:rPr lang="en-IN" b="1" dirty="0"/>
              <a:t>peak on April 11 and 12</a:t>
            </a:r>
            <a:r>
              <a:rPr lang="en-IN" dirty="0"/>
              <a:t>, showing a </a:t>
            </a:r>
            <a:r>
              <a:rPr lang="en-IN" b="1" dirty="0"/>
              <a:t>10% increase</a:t>
            </a:r>
            <a:r>
              <a:rPr lang="en-IN" dirty="0"/>
              <a:t> from the previous day for the New Customers.</a:t>
            </a:r>
            <a:br>
              <a:rPr lang="en-IN" dirty="0"/>
            </a:br>
            <a:endParaRPr lang="en-IN" dirty="0"/>
          </a:p>
          <a:p>
            <a:pPr marL="285750" indent="-285750">
              <a:buFont typeface="Arial" panose="020B0604020202020204" pitchFamily="34" charset="0"/>
              <a:buChar char="•"/>
            </a:pPr>
            <a:r>
              <a:rPr lang="en-IN" dirty="0"/>
              <a:t>This could be influenced by weekend activity, since April 12 is Sunday. Hence, we can consider that weekend we are attracting New customers through our campaigns.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endParaRPr lang="en-US" dirty="0"/>
          </a:p>
        </p:txBody>
      </p:sp>
      <p:sp>
        <p:nvSpPr>
          <p:cNvPr id="12" name="TextBox 11">
            <a:extLst>
              <a:ext uri="{FF2B5EF4-FFF2-40B4-BE49-F238E27FC236}">
                <a16:creationId xmlns:a16="http://schemas.microsoft.com/office/drawing/2014/main" id="{A1055510-917E-1141-9F2B-BA30C1469B1A}"/>
              </a:ext>
            </a:extLst>
          </p:cNvPr>
          <p:cNvSpPr txBox="1"/>
          <p:nvPr/>
        </p:nvSpPr>
        <p:spPr>
          <a:xfrm>
            <a:off x="901337" y="4837978"/>
            <a:ext cx="6566261" cy="2585323"/>
          </a:xfrm>
          <a:prstGeom prst="rect">
            <a:avLst/>
          </a:prstGeom>
          <a:noFill/>
        </p:spPr>
        <p:txBody>
          <a:bodyPr wrap="square">
            <a:spAutoFit/>
          </a:bodyPr>
          <a:lstStyle/>
          <a:p>
            <a:pPr marL="285750" indent="-285750">
              <a:buFont typeface="Arial" panose="020B0604020202020204" pitchFamily="34" charset="0"/>
              <a:buChar char="•"/>
            </a:pPr>
            <a:r>
              <a:rPr lang="en-IN" dirty="0"/>
              <a:t>Both </a:t>
            </a:r>
            <a:r>
              <a:rPr lang="en-IN" b="1" dirty="0"/>
              <a:t>New Customers</a:t>
            </a:r>
            <a:r>
              <a:rPr lang="en-IN" dirty="0"/>
              <a:t> and </a:t>
            </a:r>
            <a:r>
              <a:rPr lang="en-IN" b="1" dirty="0"/>
              <a:t>Old Customers</a:t>
            </a:r>
            <a:r>
              <a:rPr lang="en-IN" dirty="0"/>
              <a:t> have their highest order activity in the </a:t>
            </a:r>
            <a:r>
              <a:rPr lang="en-IN" b="1" dirty="0"/>
              <a:t>afternoon (hours 12-21)</a:t>
            </a:r>
            <a:r>
              <a:rPr lang="en-IN" dirty="0"/>
              <a:t>. </a:t>
            </a: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r>
              <a:rPr lang="en-IN" b="1" dirty="0"/>
              <a:t>New Customers</a:t>
            </a:r>
            <a:r>
              <a:rPr lang="en-IN" dirty="0"/>
              <a:t> show more consistent orders throughout the day, especially in this time frame, indicating that we're acquiring more new customers during these hours.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On the other hand, </a:t>
            </a:r>
            <a:r>
              <a:rPr lang="en-IN" b="1" dirty="0"/>
              <a:t>Old Customers</a:t>
            </a:r>
            <a:r>
              <a:rPr lang="en-IN" dirty="0"/>
              <a:t> also have solid activity during the day, but not as strong or consistent as </a:t>
            </a:r>
            <a:r>
              <a:rPr lang="en-IN" b="1" dirty="0"/>
              <a:t>New Customers</a:t>
            </a:r>
            <a:r>
              <a:rPr lang="en-IN" dirty="0"/>
              <a:t>.</a:t>
            </a:r>
          </a:p>
        </p:txBody>
      </p:sp>
      <p:pic>
        <p:nvPicPr>
          <p:cNvPr id="14" name="Picture 13">
            <a:extLst>
              <a:ext uri="{FF2B5EF4-FFF2-40B4-BE49-F238E27FC236}">
                <a16:creationId xmlns:a16="http://schemas.microsoft.com/office/drawing/2014/main" id="{AC94F889-A86E-FF27-A8B4-7AF7414C9312}"/>
              </a:ext>
            </a:extLst>
          </p:cNvPr>
          <p:cNvPicPr>
            <a:picLocks noChangeAspect="1"/>
          </p:cNvPicPr>
          <p:nvPr/>
        </p:nvPicPr>
        <p:blipFill>
          <a:blip r:embed="rId2"/>
          <a:stretch>
            <a:fillRect/>
          </a:stretch>
        </p:blipFill>
        <p:spPr>
          <a:xfrm>
            <a:off x="9525000" y="1471490"/>
            <a:ext cx="7772400" cy="2108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61CBD5CB-346D-3691-E857-F2648634EC14}"/>
              </a:ext>
            </a:extLst>
          </p:cNvPr>
          <p:cNvPicPr>
            <a:picLocks noChangeAspect="1"/>
          </p:cNvPicPr>
          <p:nvPr/>
        </p:nvPicPr>
        <p:blipFill>
          <a:blip r:embed="rId3"/>
          <a:stretch>
            <a:fillRect/>
          </a:stretch>
        </p:blipFill>
        <p:spPr>
          <a:xfrm>
            <a:off x="489684" y="1471489"/>
            <a:ext cx="7772400" cy="2108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5227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3021406" y="1744013"/>
            <a:ext cx="4522394" cy="1100301"/>
          </a:xfrm>
          <a:prstGeom prst="rect">
            <a:avLst/>
          </a:prstGeom>
        </p:spPr>
        <p:txBody>
          <a:bodyPr wrap="square" lIns="0" tIns="0" rIns="0" bIns="0" rtlCol="0" anchor="t">
            <a:spAutoFit/>
          </a:bodyPr>
          <a:lstStyle/>
          <a:p>
            <a:pPr algn="l">
              <a:lnSpc>
                <a:spcPts val="9999"/>
              </a:lnSpc>
            </a:pPr>
            <a:r>
              <a:rPr lang="en-US" sz="3000" u="sng" dirty="0">
                <a:solidFill>
                  <a:srgbClr val="545454"/>
                </a:solidFill>
              </a:rPr>
              <a:t>ABOUT ME</a:t>
            </a:r>
          </a:p>
        </p:txBody>
      </p:sp>
      <p:sp>
        <p:nvSpPr>
          <p:cNvPr id="7" name="AutoShape 7"/>
          <p:cNvSpPr/>
          <p:nvPr/>
        </p:nvSpPr>
        <p:spPr>
          <a:xfrm>
            <a:off x="1028700" y="1009650"/>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8" name="AutoShape 8"/>
          <p:cNvSpPr/>
          <p:nvPr/>
        </p:nvSpPr>
        <p:spPr>
          <a:xfrm>
            <a:off x="1028700" y="1651907"/>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16" name="Freeform 8">
            <a:extLst>
              <a:ext uri="{FF2B5EF4-FFF2-40B4-BE49-F238E27FC236}">
                <a16:creationId xmlns:a16="http://schemas.microsoft.com/office/drawing/2014/main" id="{5BDC36C8-F203-F6E8-418F-465033AECE15}"/>
              </a:ext>
            </a:extLst>
          </p:cNvPr>
          <p:cNvSpPr/>
          <p:nvPr/>
        </p:nvSpPr>
        <p:spPr>
          <a:xfrm>
            <a:off x="7820622" y="5014445"/>
            <a:ext cx="813521" cy="701462"/>
          </a:xfrm>
          <a:custGeom>
            <a:avLst/>
            <a:gdLst/>
            <a:ahLst/>
            <a:cxnLst/>
            <a:rect l="l" t="t" r="r" b="b"/>
            <a:pathLst>
              <a:path w="3882904" h="4114800">
                <a:moveTo>
                  <a:pt x="0" y="0"/>
                </a:moveTo>
                <a:lnTo>
                  <a:pt x="3882904" y="0"/>
                </a:lnTo>
                <a:lnTo>
                  <a:pt x="38829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7" name="Freeform 9">
            <a:extLst>
              <a:ext uri="{FF2B5EF4-FFF2-40B4-BE49-F238E27FC236}">
                <a16:creationId xmlns:a16="http://schemas.microsoft.com/office/drawing/2014/main" id="{1D98E402-5860-6991-AEC1-DCD0655CC4C5}"/>
              </a:ext>
            </a:extLst>
          </p:cNvPr>
          <p:cNvSpPr/>
          <p:nvPr/>
        </p:nvSpPr>
        <p:spPr>
          <a:xfrm>
            <a:off x="7820622" y="6237840"/>
            <a:ext cx="916904" cy="523220"/>
          </a:xfrm>
          <a:custGeom>
            <a:avLst/>
            <a:gdLst/>
            <a:ahLst/>
            <a:cxnLst/>
            <a:rect l="l" t="t" r="r" b="b"/>
            <a:pathLst>
              <a:path w="5108668" h="4114800">
                <a:moveTo>
                  <a:pt x="0" y="0"/>
                </a:moveTo>
                <a:lnTo>
                  <a:pt x="5108668" y="0"/>
                </a:lnTo>
                <a:lnTo>
                  <a:pt x="510866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pic>
        <p:nvPicPr>
          <p:cNvPr id="19" name="Graphic 18" descr="Male profile with solid fill">
            <a:extLst>
              <a:ext uri="{FF2B5EF4-FFF2-40B4-BE49-F238E27FC236}">
                <a16:creationId xmlns:a16="http://schemas.microsoft.com/office/drawing/2014/main" id="{91ABA562-7033-79C2-2B0C-0331184970D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70183" y="3955852"/>
            <a:ext cx="914400" cy="914400"/>
          </a:xfrm>
          <a:prstGeom prst="rect">
            <a:avLst/>
          </a:prstGeom>
        </p:spPr>
      </p:pic>
      <p:sp>
        <p:nvSpPr>
          <p:cNvPr id="20" name="TextBox 19">
            <a:extLst>
              <a:ext uri="{FF2B5EF4-FFF2-40B4-BE49-F238E27FC236}">
                <a16:creationId xmlns:a16="http://schemas.microsoft.com/office/drawing/2014/main" id="{3CABFEC7-7C04-87D7-D6D9-6EA94B7AA44F}"/>
              </a:ext>
            </a:extLst>
          </p:cNvPr>
          <p:cNvSpPr txBox="1"/>
          <p:nvPr/>
        </p:nvSpPr>
        <p:spPr>
          <a:xfrm>
            <a:off x="9072029" y="5031356"/>
            <a:ext cx="3410614" cy="523220"/>
          </a:xfrm>
          <a:prstGeom prst="rect">
            <a:avLst/>
          </a:prstGeom>
          <a:noFill/>
        </p:spPr>
        <p:txBody>
          <a:bodyPr wrap="none" rtlCol="0">
            <a:spAutoFit/>
          </a:bodyPr>
          <a:lstStyle/>
          <a:p>
            <a:r>
              <a:rPr lang="en-US" sz="2800" dirty="0">
                <a:latin typeface="Cambria" panose="02040503050406030204" pitchFamily="18" charset="0"/>
                <a:hlinkClick r:id="rId8">
                  <a:extLst>
                    <a:ext uri="{A12FA001-AC4F-418D-AE19-62706E023703}">
                      <ahyp:hlinkClr xmlns:ahyp="http://schemas.microsoft.com/office/drawing/2018/hyperlinkcolor" val="tx"/>
                    </a:ext>
                  </a:extLst>
                </a:hlinkClick>
              </a:rPr>
              <a:t>Raj Pravin Rajendran</a:t>
            </a:r>
            <a:endParaRPr lang="en-US" sz="2800" dirty="0">
              <a:latin typeface="Cambria" panose="02040503050406030204" pitchFamily="18" charset="0"/>
            </a:endParaRPr>
          </a:p>
        </p:txBody>
      </p:sp>
      <p:sp>
        <p:nvSpPr>
          <p:cNvPr id="23" name="TextBox 22">
            <a:extLst>
              <a:ext uri="{FF2B5EF4-FFF2-40B4-BE49-F238E27FC236}">
                <a16:creationId xmlns:a16="http://schemas.microsoft.com/office/drawing/2014/main" id="{11DB9793-B95C-0CF5-4D61-FBC67E68A469}"/>
              </a:ext>
            </a:extLst>
          </p:cNvPr>
          <p:cNvSpPr txBox="1"/>
          <p:nvPr/>
        </p:nvSpPr>
        <p:spPr>
          <a:xfrm>
            <a:off x="9421930" y="4137276"/>
            <a:ext cx="1526572" cy="523220"/>
          </a:xfrm>
          <a:prstGeom prst="rect">
            <a:avLst/>
          </a:prstGeom>
          <a:noFill/>
        </p:spPr>
        <p:txBody>
          <a:bodyPr wrap="none" rtlCol="0">
            <a:spAutoFit/>
          </a:bodyPr>
          <a:lstStyle/>
          <a:p>
            <a:r>
              <a:rPr lang="en-US" sz="2800" dirty="0">
                <a:latin typeface="Cambria" panose="02040503050406030204" pitchFamily="18" charset="0"/>
                <a:hlinkClick r:id="rId9">
                  <a:extLst>
                    <a:ext uri="{A12FA001-AC4F-418D-AE19-62706E023703}">
                      <ahyp:hlinkClr xmlns:ahyp="http://schemas.microsoft.com/office/drawing/2018/hyperlinkcolor" val="tx"/>
                    </a:ext>
                  </a:extLst>
                </a:hlinkClick>
              </a:rPr>
              <a:t>Portfolio</a:t>
            </a:r>
            <a:endParaRPr lang="en-US" sz="2800" dirty="0">
              <a:latin typeface="Cambria" panose="02040503050406030204" pitchFamily="18" charset="0"/>
            </a:endParaRPr>
          </a:p>
        </p:txBody>
      </p:sp>
      <p:sp>
        <p:nvSpPr>
          <p:cNvPr id="24" name="TextBox 23">
            <a:extLst>
              <a:ext uri="{FF2B5EF4-FFF2-40B4-BE49-F238E27FC236}">
                <a16:creationId xmlns:a16="http://schemas.microsoft.com/office/drawing/2014/main" id="{F721F713-6EF8-B707-2A21-D492AECBC216}"/>
              </a:ext>
            </a:extLst>
          </p:cNvPr>
          <p:cNvSpPr txBox="1"/>
          <p:nvPr/>
        </p:nvSpPr>
        <p:spPr>
          <a:xfrm>
            <a:off x="9608712" y="6173851"/>
            <a:ext cx="1346844" cy="523220"/>
          </a:xfrm>
          <a:prstGeom prst="rect">
            <a:avLst/>
          </a:prstGeom>
          <a:noFill/>
        </p:spPr>
        <p:txBody>
          <a:bodyPr wrap="none" rtlCol="0">
            <a:spAutoFit/>
          </a:bodyPr>
          <a:lstStyle/>
          <a:p>
            <a:r>
              <a:rPr lang="en-US" sz="2800" dirty="0">
                <a:latin typeface="Cambria" panose="02040503050406030204" pitchFamily="18" charset="0"/>
                <a:hlinkClick r:id="rId10">
                  <a:extLst>
                    <a:ext uri="{A12FA001-AC4F-418D-AE19-62706E023703}">
                      <ahyp:hlinkClr xmlns:ahyp="http://schemas.microsoft.com/office/drawing/2018/hyperlinkcolor" val="tx"/>
                    </a:ext>
                  </a:extLst>
                </a:hlinkClick>
              </a:rPr>
              <a:t>Git Hub</a:t>
            </a:r>
            <a:endParaRPr lang="en-US" sz="2800" dirty="0">
              <a:latin typeface="Cambria" panose="02040503050406030204" pitchFamily="18" charset="0"/>
            </a:endParaRPr>
          </a:p>
        </p:txBody>
      </p:sp>
      <p:sp>
        <p:nvSpPr>
          <p:cNvPr id="25" name="TextBox 24">
            <a:extLst>
              <a:ext uri="{FF2B5EF4-FFF2-40B4-BE49-F238E27FC236}">
                <a16:creationId xmlns:a16="http://schemas.microsoft.com/office/drawing/2014/main" id="{EACF9FB9-02A5-48DC-9CDB-5DE73F1DAA6D}"/>
              </a:ext>
            </a:extLst>
          </p:cNvPr>
          <p:cNvSpPr txBox="1"/>
          <p:nvPr/>
        </p:nvSpPr>
        <p:spPr>
          <a:xfrm>
            <a:off x="7543800" y="2982038"/>
            <a:ext cx="6084486" cy="523220"/>
          </a:xfrm>
          <a:prstGeom prst="rect">
            <a:avLst/>
          </a:prstGeom>
          <a:noFill/>
        </p:spPr>
        <p:txBody>
          <a:bodyPr wrap="none" rtlCol="0">
            <a:spAutoFit/>
          </a:bodyPr>
          <a:lstStyle/>
          <a:p>
            <a:r>
              <a:rPr lang="en-US" sz="2800" dirty="0">
                <a:latin typeface="Cambria" panose="02040503050406030204" pitchFamily="18" charset="0"/>
              </a:rPr>
              <a:t>Senior Data Insight Consultant at VML</a:t>
            </a:r>
          </a:p>
        </p:txBody>
      </p:sp>
      <p:sp>
        <p:nvSpPr>
          <p:cNvPr id="2" name="AutoShape 7">
            <a:extLst>
              <a:ext uri="{FF2B5EF4-FFF2-40B4-BE49-F238E27FC236}">
                <a16:creationId xmlns:a16="http://schemas.microsoft.com/office/drawing/2014/main" id="{BE27A1FE-F7BC-C5EE-8E6E-B844A838CBF5}"/>
              </a:ext>
            </a:extLst>
          </p:cNvPr>
          <p:cNvSpPr/>
          <p:nvPr/>
        </p:nvSpPr>
        <p:spPr>
          <a:xfrm>
            <a:off x="949675" y="9486900"/>
            <a:ext cx="16230600" cy="0"/>
          </a:xfrm>
          <a:prstGeom prst="line">
            <a:avLst/>
          </a:prstGeom>
          <a:ln w="19050" cap="flat">
            <a:solidFill>
              <a:srgbClr val="000000"/>
            </a:solidFill>
            <a:prstDash val="solid"/>
            <a:headEnd type="none" w="sm" len="sm"/>
            <a:tailEnd type="none" w="sm" len="sm"/>
          </a:ln>
        </p:spPr>
        <p:txBody>
          <a:bodyPr/>
          <a:lstStyle/>
          <a:p>
            <a:endParaRPr lang="en-US"/>
          </a:p>
        </p:txBody>
      </p:sp>
      <p:sp>
        <p:nvSpPr>
          <p:cNvPr id="3" name="AutoShape 8">
            <a:extLst>
              <a:ext uri="{FF2B5EF4-FFF2-40B4-BE49-F238E27FC236}">
                <a16:creationId xmlns:a16="http://schemas.microsoft.com/office/drawing/2014/main" id="{185DCCDE-3C66-DD67-982A-BDAD868078A9}"/>
              </a:ext>
            </a:extLst>
          </p:cNvPr>
          <p:cNvSpPr/>
          <p:nvPr/>
        </p:nvSpPr>
        <p:spPr>
          <a:xfrm>
            <a:off x="949675" y="10129157"/>
            <a:ext cx="16230600" cy="0"/>
          </a:xfrm>
          <a:prstGeom prst="line">
            <a:avLst/>
          </a:prstGeom>
          <a:ln w="19050" cap="flat">
            <a:solidFill>
              <a:srgbClr val="00000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1595748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CB64D-A79E-C648-0F44-E956A266E96C}"/>
              </a:ext>
            </a:extLst>
          </p:cNvPr>
          <p:cNvSpPr txBox="1"/>
          <p:nvPr/>
        </p:nvSpPr>
        <p:spPr>
          <a:xfrm>
            <a:off x="685800" y="419100"/>
            <a:ext cx="1542410" cy="523220"/>
          </a:xfrm>
          <a:prstGeom prst="rect">
            <a:avLst/>
          </a:prstGeom>
          <a:noFill/>
        </p:spPr>
        <p:txBody>
          <a:bodyPr wrap="none" rtlCol="0">
            <a:spAutoFit/>
          </a:bodyPr>
          <a:lstStyle/>
          <a:p>
            <a:r>
              <a:rPr lang="en-US" sz="2800" b="1" u="sng" dirty="0">
                <a:solidFill>
                  <a:srgbClr val="545454"/>
                </a:solidFill>
                <a:latin typeface="Cambria" panose="02040503050406030204" pitchFamily="18" charset="0"/>
              </a:rPr>
              <a:t>Dataset:</a:t>
            </a:r>
          </a:p>
        </p:txBody>
      </p:sp>
      <p:sp>
        <p:nvSpPr>
          <p:cNvPr id="3" name="Rectangle 2">
            <a:extLst>
              <a:ext uri="{FF2B5EF4-FFF2-40B4-BE49-F238E27FC236}">
                <a16:creationId xmlns:a16="http://schemas.microsoft.com/office/drawing/2014/main" id="{459C087F-49FA-37D3-FE77-080A2790018E}"/>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4B262F5-B8DE-4CCD-6B77-5F0689677FB0}"/>
              </a:ext>
            </a:extLst>
          </p:cNvPr>
          <p:cNvSpPr txBox="1"/>
          <p:nvPr/>
        </p:nvSpPr>
        <p:spPr>
          <a:xfrm>
            <a:off x="1437212" y="1327044"/>
            <a:ext cx="15313519" cy="1477330"/>
          </a:xfrm>
          <a:prstGeom prst="rect">
            <a:avLst/>
          </a:prstGeom>
          <a:noFill/>
        </p:spPr>
        <p:txBody>
          <a:bodyPr wrap="square" rtlCol="0">
            <a:spAutoFit/>
          </a:bodyPr>
          <a:lstStyle/>
          <a:p>
            <a:pPr marL="285750" indent="-285750">
              <a:buFont typeface="Arial" panose="020B0604020202020204" pitchFamily="34" charset="0"/>
              <a:buChar char="•"/>
            </a:pPr>
            <a:r>
              <a:rPr lang="en-IN" dirty="0"/>
              <a:t>This dataset captures customer order-level transaction data from an e-commerce platform. Each row represents a single item-level purchase within an order and includes both customer behaviour and sales performance metrics.</a:t>
            </a:r>
          </a:p>
          <a:p>
            <a:endParaRPr lang="en-IN" dirty="0"/>
          </a:p>
          <a:p>
            <a:pPr marL="285750" indent="-285750">
              <a:buFont typeface="Arial" panose="020B0604020202020204" pitchFamily="34" charset="0"/>
              <a:buChar char="•"/>
            </a:pPr>
            <a:r>
              <a:rPr lang="en-IN" dirty="0"/>
              <a:t>This dataset is well-suited for analysing customer purchase behaviour, channel effectiveness, regional sales performance, brand/category trends, and discount impact — all at a detailed, itemized order level.</a:t>
            </a:r>
          </a:p>
        </p:txBody>
      </p:sp>
      <p:sp>
        <p:nvSpPr>
          <p:cNvPr id="6" name="TextBox 5">
            <a:extLst>
              <a:ext uri="{FF2B5EF4-FFF2-40B4-BE49-F238E27FC236}">
                <a16:creationId xmlns:a16="http://schemas.microsoft.com/office/drawing/2014/main" id="{2D3CC122-01CA-D155-2A09-A0CF66B828F5}"/>
              </a:ext>
            </a:extLst>
          </p:cNvPr>
          <p:cNvSpPr txBox="1"/>
          <p:nvPr/>
        </p:nvSpPr>
        <p:spPr>
          <a:xfrm>
            <a:off x="1437212" y="5214280"/>
            <a:ext cx="15313519" cy="2308324"/>
          </a:xfrm>
          <a:prstGeom prst="rect">
            <a:avLst/>
          </a:prstGeom>
          <a:noFill/>
        </p:spPr>
        <p:txBody>
          <a:bodyPr wrap="square">
            <a:spAutoFit/>
          </a:bodyPr>
          <a:lstStyle/>
          <a:p>
            <a:pPr marL="285750" indent="-285750">
              <a:buFont typeface="Arial" panose="020B0604020202020204" pitchFamily="34" charset="0"/>
              <a:buChar char="•"/>
            </a:pPr>
            <a:r>
              <a:rPr lang="en-IN" dirty="0"/>
              <a:t>From the dataset I found that between April 10 and 13, 2022, the business saw strong sales activity across all channels, regions, and product categories.</a:t>
            </a:r>
          </a:p>
          <a:p>
            <a:endParaRPr lang="en-IN" dirty="0"/>
          </a:p>
          <a:p>
            <a:pPr marL="285750" indent="-285750">
              <a:buFont typeface="Arial" panose="020B0604020202020204" pitchFamily="34" charset="0"/>
              <a:buChar char="•"/>
            </a:pPr>
            <a:r>
              <a:rPr lang="en-IN" dirty="0"/>
              <a:t>Around 44,000 orders were placed in just four days, likely boosted by promotions or seasonal demand.</a:t>
            </a:r>
          </a:p>
          <a:p>
            <a:endParaRPr lang="en-IN" dirty="0"/>
          </a:p>
          <a:p>
            <a:pPr marL="285750" indent="-285750">
              <a:buFont typeface="Arial" panose="020B0604020202020204" pitchFamily="34" charset="0"/>
              <a:buChar char="•"/>
            </a:pPr>
            <a:r>
              <a:rPr lang="en-IN" dirty="0"/>
              <a:t>In total, the company made £1.25 million in revenue from over 90k units sold, giving an average of about £13.88 per item—showing a good mix of both lower- and higher-priced products. </a:t>
            </a:r>
          </a:p>
          <a:p>
            <a:endParaRPr lang="en-IN" dirty="0"/>
          </a:p>
          <a:p>
            <a:pPr marL="285750" indent="-285750">
              <a:buFont typeface="Arial" panose="020B0604020202020204" pitchFamily="34" charset="0"/>
              <a:buChar char="•"/>
            </a:pPr>
            <a:r>
              <a:rPr lang="en-IN" dirty="0"/>
              <a:t>During this period, customers received around £163k in discounts, which is about 11.6% off the total value of all items at full price (£1.41 million).</a:t>
            </a:r>
            <a:endParaRPr lang="en-US" dirty="0"/>
          </a:p>
        </p:txBody>
      </p:sp>
      <p:pic>
        <p:nvPicPr>
          <p:cNvPr id="7" name="Picture 6">
            <a:extLst>
              <a:ext uri="{FF2B5EF4-FFF2-40B4-BE49-F238E27FC236}">
                <a16:creationId xmlns:a16="http://schemas.microsoft.com/office/drawing/2014/main" id="{35224B52-284D-98E6-0656-0F05D1CEB9DA}"/>
              </a:ext>
            </a:extLst>
          </p:cNvPr>
          <p:cNvPicPr>
            <a:picLocks noChangeAspect="1"/>
          </p:cNvPicPr>
          <p:nvPr/>
        </p:nvPicPr>
        <p:blipFill>
          <a:blip r:embed="rId2"/>
          <a:stretch>
            <a:fillRect/>
          </a:stretch>
        </p:blipFill>
        <p:spPr>
          <a:xfrm>
            <a:off x="1437213" y="3451226"/>
            <a:ext cx="15313519" cy="11162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040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555B13E-D7FF-9F99-1356-E866FE31BAA5}"/>
              </a:ext>
            </a:extLst>
          </p:cNvPr>
          <p:cNvGrpSpPr/>
          <p:nvPr/>
        </p:nvGrpSpPr>
        <p:grpSpPr>
          <a:xfrm>
            <a:off x="304800" y="266700"/>
            <a:ext cx="7735762" cy="9741032"/>
            <a:chOff x="751258" y="465438"/>
            <a:chExt cx="8316981" cy="6101385"/>
          </a:xfrm>
        </p:grpSpPr>
        <p:sp>
          <p:nvSpPr>
            <p:cNvPr id="39" name="Freeform: Shape 38">
              <a:extLst>
                <a:ext uri="{FF2B5EF4-FFF2-40B4-BE49-F238E27FC236}">
                  <a16:creationId xmlns:a16="http://schemas.microsoft.com/office/drawing/2014/main" id="{BBE8AD7C-F62E-A54A-CF88-20621AD393A3}"/>
                </a:ext>
              </a:extLst>
            </p:cNvPr>
            <p:cNvSpPr/>
            <p:nvPr/>
          </p:nvSpPr>
          <p:spPr>
            <a:xfrm>
              <a:off x="5782961" y="465438"/>
              <a:ext cx="3122709" cy="3113230"/>
            </a:xfrm>
            <a:custGeom>
              <a:avLst/>
              <a:gdLst>
                <a:gd name="connsiteX0" fmla="*/ 3122710 w 3122709"/>
                <a:gd name="connsiteY0" fmla="*/ 3113231 h 3113230"/>
                <a:gd name="connsiteX1" fmla="*/ 0 w 3122709"/>
                <a:gd name="connsiteY1" fmla="*/ 0 h 3113230"/>
                <a:gd name="connsiteX2" fmla="*/ 0 w 3122709"/>
                <a:gd name="connsiteY2" fmla="*/ 1276018 h 3113230"/>
                <a:gd name="connsiteX3" fmla="*/ 2988482 w 3122709"/>
                <a:gd name="connsiteY3" fmla="*/ 3108833 h 3113230"/>
                <a:gd name="connsiteX4" fmla="*/ 3122710 w 3122709"/>
                <a:gd name="connsiteY4" fmla="*/ 3113231 h 3113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709" h="3113230">
                  <a:moveTo>
                    <a:pt x="3122710" y="3113231"/>
                  </a:moveTo>
                  <a:lnTo>
                    <a:pt x="0" y="0"/>
                  </a:lnTo>
                  <a:lnTo>
                    <a:pt x="0" y="1276018"/>
                  </a:lnTo>
                  <a:lnTo>
                    <a:pt x="2988482" y="3108833"/>
                  </a:lnTo>
                  <a:lnTo>
                    <a:pt x="3122710" y="3113231"/>
                  </a:lnTo>
                  <a:close/>
                </a:path>
              </a:pathLst>
            </a:custGeom>
            <a:solidFill>
              <a:schemeClr val="accent1">
                <a:lumMod val="75000"/>
              </a:schemeClr>
            </a:solidFill>
            <a:ln w="488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512B3B8-0C50-5A2B-3D77-1BFE001D8651}"/>
                </a:ext>
              </a:extLst>
            </p:cNvPr>
            <p:cNvSpPr/>
            <p:nvPr/>
          </p:nvSpPr>
          <p:spPr>
            <a:xfrm>
              <a:off x="5782961" y="1978491"/>
              <a:ext cx="3072331" cy="1779505"/>
            </a:xfrm>
            <a:custGeom>
              <a:avLst/>
              <a:gdLst>
                <a:gd name="connsiteX0" fmla="*/ 3072332 w 3072331"/>
                <a:gd name="connsiteY0" fmla="*/ 1779506 h 1779505"/>
                <a:gd name="connsiteX1" fmla="*/ 0 w 3072331"/>
                <a:gd name="connsiteY1" fmla="*/ 0 h 1779505"/>
                <a:gd name="connsiteX2" fmla="*/ 0 w 3072331"/>
                <a:gd name="connsiteY2" fmla="*/ 1276017 h 1779505"/>
                <a:gd name="connsiteX3" fmla="*/ 2938105 w 3072331"/>
                <a:gd name="connsiteY3" fmla="*/ 1775108 h 1779505"/>
                <a:gd name="connsiteX4" fmla="*/ 3072332 w 3072331"/>
                <a:gd name="connsiteY4" fmla="*/ 1779506 h 1779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2331" h="1779505">
                  <a:moveTo>
                    <a:pt x="3072332" y="1779506"/>
                  </a:moveTo>
                  <a:lnTo>
                    <a:pt x="0" y="0"/>
                  </a:lnTo>
                  <a:lnTo>
                    <a:pt x="0" y="1276017"/>
                  </a:lnTo>
                  <a:lnTo>
                    <a:pt x="2938105" y="1775108"/>
                  </a:lnTo>
                  <a:lnTo>
                    <a:pt x="3072332" y="1779506"/>
                  </a:lnTo>
                  <a:close/>
                </a:path>
              </a:pathLst>
            </a:custGeom>
            <a:solidFill>
              <a:schemeClr val="accent2">
                <a:lumMod val="75000"/>
              </a:schemeClr>
            </a:solidFill>
            <a:ln w="488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51B5A9F-9967-FC2C-1928-AA6516774448}"/>
                </a:ext>
              </a:extLst>
            </p:cNvPr>
            <p:cNvSpPr/>
            <p:nvPr/>
          </p:nvSpPr>
          <p:spPr>
            <a:xfrm>
              <a:off x="5782961" y="3525896"/>
              <a:ext cx="3123980" cy="1275968"/>
            </a:xfrm>
            <a:custGeom>
              <a:avLst/>
              <a:gdLst>
                <a:gd name="connsiteX0" fmla="*/ 3123980 w 3123980"/>
                <a:gd name="connsiteY0" fmla="*/ 350252 h 1275968"/>
                <a:gd name="connsiteX1" fmla="*/ 0 w 3123980"/>
                <a:gd name="connsiteY1" fmla="*/ 0 h 1275968"/>
                <a:gd name="connsiteX2" fmla="*/ 0 w 3123980"/>
                <a:gd name="connsiteY2" fmla="*/ 1275969 h 1275968"/>
                <a:gd name="connsiteX3" fmla="*/ 2989704 w 3123980"/>
                <a:gd name="connsiteY3" fmla="*/ 345855 h 1275968"/>
                <a:gd name="connsiteX4" fmla="*/ 3123980 w 3123980"/>
                <a:gd name="connsiteY4" fmla="*/ 350252 h 127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3980" h="1275968">
                  <a:moveTo>
                    <a:pt x="3123980" y="350252"/>
                  </a:moveTo>
                  <a:lnTo>
                    <a:pt x="0" y="0"/>
                  </a:lnTo>
                  <a:lnTo>
                    <a:pt x="0" y="1275969"/>
                  </a:lnTo>
                  <a:lnTo>
                    <a:pt x="2989704" y="345855"/>
                  </a:lnTo>
                  <a:lnTo>
                    <a:pt x="3123980" y="350252"/>
                  </a:lnTo>
                  <a:close/>
                </a:path>
              </a:pathLst>
            </a:custGeom>
            <a:solidFill>
              <a:schemeClr val="accent3">
                <a:lumMod val="75000"/>
              </a:schemeClr>
            </a:solidFill>
            <a:ln w="488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2B65A28-59F5-B1DD-532C-4845CA418965}"/>
                </a:ext>
              </a:extLst>
            </p:cNvPr>
            <p:cNvSpPr/>
            <p:nvPr/>
          </p:nvSpPr>
          <p:spPr>
            <a:xfrm>
              <a:off x="5782961" y="3897843"/>
              <a:ext cx="3285278" cy="2494473"/>
            </a:xfrm>
            <a:custGeom>
              <a:avLst/>
              <a:gdLst>
                <a:gd name="connsiteX0" fmla="*/ 3285278 w 3285278"/>
                <a:gd name="connsiteY0" fmla="*/ 28781 h 2494473"/>
                <a:gd name="connsiteX1" fmla="*/ 3201575 w 3285278"/>
                <a:gd name="connsiteY1" fmla="*/ 0 h 2494473"/>
                <a:gd name="connsiteX2" fmla="*/ 635 w 3285278"/>
                <a:gd name="connsiteY2" fmla="*/ 1218456 h 2494473"/>
                <a:gd name="connsiteX3" fmla="*/ 0 w 3285278"/>
                <a:gd name="connsiteY3" fmla="*/ 1218456 h 2494473"/>
                <a:gd name="connsiteX4" fmla="*/ 0 w 3285278"/>
                <a:gd name="connsiteY4" fmla="*/ 2494474 h 2494473"/>
                <a:gd name="connsiteX5" fmla="*/ 635 w 3285278"/>
                <a:gd name="connsiteY5" fmla="*/ 2494474 h 2494473"/>
                <a:gd name="connsiteX6" fmla="*/ 3285278 w 3285278"/>
                <a:gd name="connsiteY6" fmla="*/ 28781 h 249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5278" h="2494473">
                  <a:moveTo>
                    <a:pt x="3285278" y="28781"/>
                  </a:moveTo>
                  <a:lnTo>
                    <a:pt x="3201575" y="0"/>
                  </a:lnTo>
                  <a:lnTo>
                    <a:pt x="635" y="1218456"/>
                  </a:lnTo>
                  <a:lnTo>
                    <a:pt x="0" y="1218456"/>
                  </a:lnTo>
                  <a:lnTo>
                    <a:pt x="0" y="2494474"/>
                  </a:lnTo>
                  <a:lnTo>
                    <a:pt x="635" y="2494474"/>
                  </a:lnTo>
                  <a:lnTo>
                    <a:pt x="3285278" y="28781"/>
                  </a:lnTo>
                  <a:close/>
                </a:path>
              </a:pathLst>
            </a:custGeom>
            <a:solidFill>
              <a:schemeClr val="accent4">
                <a:lumMod val="75000"/>
              </a:schemeClr>
            </a:solidFill>
            <a:ln w="488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4C1366F-E581-AFC9-30D4-C7C5BADC8AC2}"/>
                </a:ext>
              </a:extLst>
            </p:cNvPr>
            <p:cNvSpPr/>
            <p:nvPr/>
          </p:nvSpPr>
          <p:spPr>
            <a:xfrm>
              <a:off x="751258" y="465438"/>
              <a:ext cx="5031703" cy="1276017"/>
            </a:xfrm>
            <a:custGeom>
              <a:avLst/>
              <a:gdLst>
                <a:gd name="connsiteX0" fmla="*/ 0 w 5031703"/>
                <a:gd name="connsiteY0" fmla="*/ 0 h 1276017"/>
                <a:gd name="connsiteX1" fmla="*/ 5031704 w 5031703"/>
                <a:gd name="connsiteY1" fmla="*/ 0 h 1276017"/>
                <a:gd name="connsiteX2" fmla="*/ 5031704 w 5031703"/>
                <a:gd name="connsiteY2" fmla="*/ 1276018 h 1276017"/>
                <a:gd name="connsiteX3" fmla="*/ 0 w 5031703"/>
                <a:gd name="connsiteY3" fmla="*/ 1276018 h 1276017"/>
              </a:gdLst>
              <a:ahLst/>
              <a:cxnLst>
                <a:cxn ang="0">
                  <a:pos x="connsiteX0" y="connsiteY0"/>
                </a:cxn>
                <a:cxn ang="0">
                  <a:pos x="connsiteX1" y="connsiteY1"/>
                </a:cxn>
                <a:cxn ang="0">
                  <a:pos x="connsiteX2" y="connsiteY2"/>
                </a:cxn>
                <a:cxn ang="0">
                  <a:pos x="connsiteX3" y="connsiteY3"/>
                </a:cxn>
              </a:cxnLst>
              <a:rect l="l" t="t" r="r" b="b"/>
              <a:pathLst>
                <a:path w="5031703" h="1276017">
                  <a:moveTo>
                    <a:pt x="0" y="0"/>
                  </a:moveTo>
                  <a:lnTo>
                    <a:pt x="5031704" y="0"/>
                  </a:lnTo>
                  <a:lnTo>
                    <a:pt x="5031704" y="1276018"/>
                  </a:lnTo>
                  <a:lnTo>
                    <a:pt x="0" y="1276018"/>
                  </a:lnTo>
                  <a:close/>
                </a:path>
              </a:pathLst>
            </a:custGeom>
            <a:solidFill>
              <a:schemeClr val="accent1"/>
            </a:solidFill>
            <a:ln w="4886" cap="flat">
              <a:noFill/>
              <a:prstDash val="solid"/>
              <a:miter/>
            </a:ln>
          </p:spPr>
          <p:txBody>
            <a:bodyPr rtlCol="0" anchor="ctr"/>
            <a:lstStyle/>
            <a:p>
              <a:r>
                <a:rPr lang="en-IN" b="1" dirty="0">
                  <a:solidFill>
                    <a:schemeClr val="bg1"/>
                  </a:solidFill>
                </a:rPr>
                <a:t>Brand 5598</a:t>
              </a:r>
              <a:r>
                <a:rPr lang="en-IN" dirty="0">
                  <a:solidFill>
                    <a:schemeClr val="bg1"/>
                  </a:solidFill>
                </a:rPr>
                <a:t> - </a:t>
              </a:r>
              <a:r>
                <a:rPr lang="en-IN" b="1" dirty="0">
                  <a:solidFill>
                    <a:schemeClr val="bg1"/>
                  </a:solidFill>
                </a:rPr>
                <a:t>Top performer. </a:t>
              </a:r>
              <a:br>
                <a:rPr lang="en-IN" b="1" dirty="0">
                  <a:solidFill>
                    <a:schemeClr val="bg1"/>
                  </a:solidFill>
                </a:rPr>
              </a:br>
              <a:r>
                <a:rPr lang="en-IN" dirty="0">
                  <a:solidFill>
                    <a:schemeClr val="bg1"/>
                  </a:solidFill>
                </a:rPr>
                <a:t>	</a:t>
              </a:r>
              <a:r>
                <a:rPr lang="en-IN" sz="1600" dirty="0">
                  <a:solidFill>
                    <a:schemeClr val="bg1"/>
                  </a:solidFill>
                </a:rPr>
                <a:t>Highest revenue - over £447K, </a:t>
              </a:r>
              <a:br>
                <a:rPr lang="en-IN" sz="1600" dirty="0">
                  <a:solidFill>
                    <a:schemeClr val="bg1"/>
                  </a:solidFill>
                </a:rPr>
              </a:br>
              <a:r>
                <a:rPr lang="en-IN" sz="1600" dirty="0">
                  <a:solidFill>
                    <a:schemeClr val="bg1"/>
                  </a:solidFill>
                </a:rPr>
                <a:t>	Sold the most units - more than 61k. </a:t>
              </a:r>
              <a:br>
                <a:rPr lang="en-IN" sz="1600" dirty="0">
                  <a:solidFill>
                    <a:schemeClr val="bg1"/>
                  </a:solidFill>
                </a:rPr>
              </a:br>
              <a:r>
                <a:rPr lang="en-IN" sz="1600" dirty="0">
                  <a:solidFill>
                    <a:schemeClr val="bg1"/>
                  </a:solidFill>
                </a:rPr>
                <a:t>	orders overall which is near 27K. </a:t>
              </a:r>
              <a:br>
                <a:rPr lang="en-IN" sz="1600" dirty="0">
                  <a:solidFill>
                    <a:schemeClr val="bg1"/>
                  </a:solidFill>
                </a:rPr>
              </a:br>
              <a:r>
                <a:rPr lang="en-IN" sz="1600" dirty="0">
                  <a:solidFill>
                    <a:schemeClr val="bg1"/>
                  </a:solidFill>
                </a:rPr>
                <a:t>	</a:t>
              </a:r>
              <a:r>
                <a:rPr lang="en-IN" sz="1600" b="1" dirty="0">
                  <a:solidFill>
                    <a:schemeClr val="bg1"/>
                  </a:solidFill>
                </a:rPr>
                <a:t>RPU is only £7.23</a:t>
              </a:r>
              <a:r>
                <a:rPr lang="en-IN" sz="1600" dirty="0">
                  <a:solidFill>
                    <a:schemeClr val="bg1"/>
                  </a:solidFill>
                </a:rPr>
                <a:t>, which suggests a </a:t>
              </a:r>
              <a:r>
                <a:rPr lang="en-IN" sz="1600" b="1" dirty="0">
                  <a:solidFill>
                    <a:schemeClr val="bg1"/>
                  </a:solidFill>
                </a:rPr>
                <a:t>low-margin, high-volume strategy</a:t>
              </a:r>
              <a:r>
                <a:rPr lang="en-IN" sz="1600" dirty="0">
                  <a:solidFill>
                    <a:schemeClr val="bg1"/>
                  </a:solidFill>
                </a:rPr>
                <a:t>.</a:t>
              </a:r>
              <a:endParaRPr lang="en-US" sz="1600" dirty="0">
                <a:solidFill>
                  <a:schemeClr val="bg1"/>
                </a:solidFill>
              </a:endParaRPr>
            </a:p>
          </p:txBody>
        </p:sp>
        <p:sp>
          <p:nvSpPr>
            <p:cNvPr id="23" name="Freeform: Shape 22">
              <a:extLst>
                <a:ext uri="{FF2B5EF4-FFF2-40B4-BE49-F238E27FC236}">
                  <a16:creationId xmlns:a16="http://schemas.microsoft.com/office/drawing/2014/main" id="{E34DC94B-5A03-AC23-E7E6-172377E8E4BE}"/>
                </a:ext>
              </a:extLst>
            </p:cNvPr>
            <p:cNvSpPr/>
            <p:nvPr/>
          </p:nvSpPr>
          <p:spPr>
            <a:xfrm>
              <a:off x="751258" y="1978491"/>
              <a:ext cx="5031703" cy="1276017"/>
            </a:xfrm>
            <a:custGeom>
              <a:avLst/>
              <a:gdLst>
                <a:gd name="connsiteX0" fmla="*/ 0 w 5031703"/>
                <a:gd name="connsiteY0" fmla="*/ 0 h 1276017"/>
                <a:gd name="connsiteX1" fmla="*/ 5031704 w 5031703"/>
                <a:gd name="connsiteY1" fmla="*/ 0 h 1276017"/>
                <a:gd name="connsiteX2" fmla="*/ 5031704 w 5031703"/>
                <a:gd name="connsiteY2" fmla="*/ 1276017 h 1276017"/>
                <a:gd name="connsiteX3" fmla="*/ 0 w 5031703"/>
                <a:gd name="connsiteY3" fmla="*/ 1276017 h 1276017"/>
              </a:gdLst>
              <a:ahLst/>
              <a:cxnLst>
                <a:cxn ang="0">
                  <a:pos x="connsiteX0" y="connsiteY0"/>
                </a:cxn>
                <a:cxn ang="0">
                  <a:pos x="connsiteX1" y="connsiteY1"/>
                </a:cxn>
                <a:cxn ang="0">
                  <a:pos x="connsiteX2" y="connsiteY2"/>
                </a:cxn>
                <a:cxn ang="0">
                  <a:pos x="connsiteX3" y="connsiteY3"/>
                </a:cxn>
              </a:cxnLst>
              <a:rect l="l" t="t" r="r" b="b"/>
              <a:pathLst>
                <a:path w="5031703" h="1276017">
                  <a:moveTo>
                    <a:pt x="0" y="0"/>
                  </a:moveTo>
                  <a:lnTo>
                    <a:pt x="5031704" y="0"/>
                  </a:lnTo>
                  <a:lnTo>
                    <a:pt x="5031704" y="1276017"/>
                  </a:lnTo>
                  <a:lnTo>
                    <a:pt x="0" y="1276017"/>
                  </a:lnTo>
                  <a:close/>
                </a:path>
              </a:pathLst>
            </a:custGeom>
            <a:solidFill>
              <a:schemeClr val="accent2"/>
            </a:solidFill>
            <a:ln w="4886"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0DF0EFA7-8A35-7DAE-38FD-8EAD90969A0D}"/>
                </a:ext>
              </a:extLst>
            </p:cNvPr>
            <p:cNvSpPr/>
            <p:nvPr/>
          </p:nvSpPr>
          <p:spPr>
            <a:xfrm>
              <a:off x="751258" y="3525896"/>
              <a:ext cx="5031703" cy="1276017"/>
            </a:xfrm>
            <a:custGeom>
              <a:avLst/>
              <a:gdLst>
                <a:gd name="connsiteX0" fmla="*/ 0 w 5031703"/>
                <a:gd name="connsiteY0" fmla="*/ 0 h 1276017"/>
                <a:gd name="connsiteX1" fmla="*/ 5031704 w 5031703"/>
                <a:gd name="connsiteY1" fmla="*/ 0 h 1276017"/>
                <a:gd name="connsiteX2" fmla="*/ 5031704 w 5031703"/>
                <a:gd name="connsiteY2" fmla="*/ 1276018 h 1276017"/>
                <a:gd name="connsiteX3" fmla="*/ 0 w 5031703"/>
                <a:gd name="connsiteY3" fmla="*/ 1276018 h 1276017"/>
              </a:gdLst>
              <a:ahLst/>
              <a:cxnLst>
                <a:cxn ang="0">
                  <a:pos x="connsiteX0" y="connsiteY0"/>
                </a:cxn>
                <a:cxn ang="0">
                  <a:pos x="connsiteX1" y="connsiteY1"/>
                </a:cxn>
                <a:cxn ang="0">
                  <a:pos x="connsiteX2" y="connsiteY2"/>
                </a:cxn>
                <a:cxn ang="0">
                  <a:pos x="connsiteX3" y="connsiteY3"/>
                </a:cxn>
              </a:cxnLst>
              <a:rect l="l" t="t" r="r" b="b"/>
              <a:pathLst>
                <a:path w="5031703" h="1276017">
                  <a:moveTo>
                    <a:pt x="0" y="0"/>
                  </a:moveTo>
                  <a:lnTo>
                    <a:pt x="5031704" y="0"/>
                  </a:lnTo>
                  <a:lnTo>
                    <a:pt x="5031704" y="1276018"/>
                  </a:lnTo>
                  <a:lnTo>
                    <a:pt x="0" y="1276018"/>
                  </a:lnTo>
                  <a:close/>
                </a:path>
              </a:pathLst>
            </a:custGeom>
            <a:solidFill>
              <a:schemeClr val="accent3"/>
            </a:solidFill>
            <a:ln w="48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667CD30-E581-484B-2162-0BB751935C55}"/>
                </a:ext>
              </a:extLst>
            </p:cNvPr>
            <p:cNvSpPr/>
            <p:nvPr/>
          </p:nvSpPr>
          <p:spPr>
            <a:xfrm>
              <a:off x="751893" y="5116300"/>
              <a:ext cx="5031068" cy="1276017"/>
            </a:xfrm>
            <a:custGeom>
              <a:avLst/>
              <a:gdLst>
                <a:gd name="connsiteX0" fmla="*/ 0 w 5031068"/>
                <a:gd name="connsiteY0" fmla="*/ 0 h 1276017"/>
                <a:gd name="connsiteX1" fmla="*/ 5031068 w 5031068"/>
                <a:gd name="connsiteY1" fmla="*/ 0 h 1276017"/>
                <a:gd name="connsiteX2" fmla="*/ 5031068 w 5031068"/>
                <a:gd name="connsiteY2" fmla="*/ 1276017 h 1276017"/>
                <a:gd name="connsiteX3" fmla="*/ 0 w 5031068"/>
                <a:gd name="connsiteY3" fmla="*/ 1276017 h 1276017"/>
              </a:gdLst>
              <a:ahLst/>
              <a:cxnLst>
                <a:cxn ang="0">
                  <a:pos x="connsiteX0" y="connsiteY0"/>
                </a:cxn>
                <a:cxn ang="0">
                  <a:pos x="connsiteX1" y="connsiteY1"/>
                </a:cxn>
                <a:cxn ang="0">
                  <a:pos x="connsiteX2" y="connsiteY2"/>
                </a:cxn>
                <a:cxn ang="0">
                  <a:pos x="connsiteX3" y="connsiteY3"/>
                </a:cxn>
              </a:cxnLst>
              <a:rect l="l" t="t" r="r" b="b"/>
              <a:pathLst>
                <a:path w="5031068" h="1276017">
                  <a:moveTo>
                    <a:pt x="0" y="0"/>
                  </a:moveTo>
                  <a:lnTo>
                    <a:pt x="5031068" y="0"/>
                  </a:lnTo>
                  <a:lnTo>
                    <a:pt x="5031068" y="1276017"/>
                  </a:lnTo>
                  <a:lnTo>
                    <a:pt x="0" y="1276017"/>
                  </a:lnTo>
                  <a:close/>
                </a:path>
              </a:pathLst>
            </a:custGeom>
            <a:solidFill>
              <a:schemeClr val="accent4"/>
            </a:solidFill>
            <a:ln w="4886"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1B2B25B1-CDC1-D86C-8A9A-1F1234319B3D}"/>
                </a:ext>
              </a:extLst>
            </p:cNvPr>
            <p:cNvSpPr txBox="1"/>
            <p:nvPr/>
          </p:nvSpPr>
          <p:spPr>
            <a:xfrm>
              <a:off x="1004073" y="634087"/>
              <a:ext cx="4337547" cy="231334"/>
            </a:xfrm>
            <a:prstGeom prst="rect">
              <a:avLst/>
            </a:prstGeom>
            <a:noFill/>
          </p:spPr>
          <p:txBody>
            <a:bodyPr wrap="square">
              <a:spAutoFit/>
            </a:bodyPr>
            <a:lstStyle/>
            <a:p>
              <a:pPr>
                <a:spcBef>
                  <a:spcPts val="900"/>
                </a:spcBef>
              </a:pPr>
              <a:endParaRPr lang="en-US" b="1" dirty="0">
                <a:solidFill>
                  <a:schemeClr val="bg1"/>
                </a:solidFill>
              </a:endParaRPr>
            </a:p>
          </p:txBody>
        </p:sp>
        <p:sp>
          <p:nvSpPr>
            <p:cNvPr id="36" name="TextBox 35">
              <a:extLst>
                <a:ext uri="{FF2B5EF4-FFF2-40B4-BE49-F238E27FC236}">
                  <a16:creationId xmlns:a16="http://schemas.microsoft.com/office/drawing/2014/main" id="{E30CC7EB-FA67-DD56-C556-C79D60DB9056}"/>
                </a:ext>
              </a:extLst>
            </p:cNvPr>
            <p:cNvSpPr txBox="1"/>
            <p:nvPr/>
          </p:nvSpPr>
          <p:spPr>
            <a:xfrm>
              <a:off x="1004073" y="1995731"/>
              <a:ext cx="4337547" cy="1156672"/>
            </a:xfrm>
            <a:prstGeom prst="rect">
              <a:avLst/>
            </a:prstGeom>
            <a:noFill/>
          </p:spPr>
          <p:txBody>
            <a:bodyPr wrap="square">
              <a:spAutoFit/>
            </a:bodyPr>
            <a:lstStyle/>
            <a:p>
              <a:pPr>
                <a:spcBef>
                  <a:spcPts val="900"/>
                </a:spcBef>
              </a:pPr>
              <a:r>
                <a:rPr lang="en-IN" b="1" dirty="0">
                  <a:solidFill>
                    <a:schemeClr val="bg1"/>
                  </a:solidFill>
                </a:rPr>
                <a:t>Brands 8178 and 7206</a:t>
              </a:r>
              <a:r>
                <a:rPr lang="en-IN" dirty="0">
                  <a:solidFill>
                    <a:schemeClr val="bg1"/>
                  </a:solidFill>
                </a:rPr>
                <a:t> -  </a:t>
              </a:r>
              <a:r>
                <a:rPr lang="en-IN" b="1" dirty="0">
                  <a:solidFill>
                    <a:schemeClr val="bg1"/>
                  </a:solidFill>
                </a:rPr>
                <a:t>Solid revenue   </a:t>
              </a:r>
              <a:r>
                <a:rPr lang="en-IN" sz="1600" dirty="0">
                  <a:solidFill>
                    <a:schemeClr val="bg1"/>
                  </a:solidFill>
                </a:rPr>
                <a:t>£320K and £271K respectively </a:t>
              </a:r>
              <a:br>
                <a:rPr lang="en-IN" sz="1600" dirty="0">
                  <a:solidFill>
                    <a:schemeClr val="bg1"/>
                  </a:solidFill>
                </a:rPr>
              </a:br>
              <a:r>
                <a:rPr lang="en-IN" sz="1600" dirty="0">
                  <a:solidFill>
                    <a:schemeClr val="bg1"/>
                  </a:solidFill>
                </a:rPr>
                <a:t>Relied heavily on discounts with £51K and £85K. </a:t>
              </a:r>
              <a:br>
                <a:rPr lang="en-IN" sz="1600" dirty="0">
                  <a:solidFill>
                    <a:schemeClr val="bg1"/>
                  </a:solidFill>
                </a:rPr>
              </a:br>
              <a:r>
                <a:rPr lang="en-IN" sz="1600" b="1" dirty="0">
                  <a:solidFill>
                    <a:schemeClr val="bg1"/>
                  </a:solidFill>
                </a:rPr>
                <a:t>RPU is £ 35.93 and £26.78 </a:t>
              </a:r>
              <a:r>
                <a:rPr lang="en-IN" sz="1600" dirty="0">
                  <a:solidFill>
                    <a:schemeClr val="bg1"/>
                  </a:solidFill>
                </a:rPr>
                <a:t>which means the brands sell a little bit of an expensive product than the </a:t>
              </a:r>
              <a:r>
                <a:rPr lang="en-IN" sz="1600" b="1" dirty="0">
                  <a:solidFill>
                    <a:schemeClr val="bg1"/>
                  </a:solidFill>
                </a:rPr>
                <a:t>brand 5598.</a:t>
              </a:r>
              <a:endParaRPr lang="en-US" sz="1600" dirty="0">
                <a:solidFill>
                  <a:schemeClr val="bg1"/>
                </a:solidFill>
              </a:endParaRPr>
            </a:p>
          </p:txBody>
        </p:sp>
        <p:sp>
          <p:nvSpPr>
            <p:cNvPr id="37" name="TextBox 36">
              <a:extLst>
                <a:ext uri="{FF2B5EF4-FFF2-40B4-BE49-F238E27FC236}">
                  <a16:creationId xmlns:a16="http://schemas.microsoft.com/office/drawing/2014/main" id="{EFECF338-0B71-F489-78CB-CF6A65751919}"/>
                </a:ext>
              </a:extLst>
            </p:cNvPr>
            <p:cNvSpPr txBox="1"/>
            <p:nvPr/>
          </p:nvSpPr>
          <p:spPr>
            <a:xfrm>
              <a:off x="944699" y="3598318"/>
              <a:ext cx="4617590" cy="1021727"/>
            </a:xfrm>
            <a:prstGeom prst="rect">
              <a:avLst/>
            </a:prstGeom>
            <a:noFill/>
          </p:spPr>
          <p:txBody>
            <a:bodyPr wrap="square">
              <a:spAutoFit/>
            </a:bodyPr>
            <a:lstStyle/>
            <a:p>
              <a:pPr>
                <a:spcBef>
                  <a:spcPts val="900"/>
                </a:spcBef>
              </a:pPr>
              <a:r>
                <a:rPr lang="en-IN" b="1" dirty="0">
                  <a:solidFill>
                    <a:schemeClr val="bg1"/>
                  </a:solidFill>
                </a:rPr>
                <a:t>Brand 2699</a:t>
              </a:r>
              <a:r>
                <a:rPr lang="en-IN" dirty="0">
                  <a:solidFill>
                    <a:schemeClr val="bg1"/>
                  </a:solidFill>
                </a:rPr>
                <a:t> – </a:t>
              </a:r>
              <a:r>
                <a:rPr lang="en-IN" b="1" dirty="0">
                  <a:solidFill>
                    <a:schemeClr val="bg1"/>
                  </a:solidFill>
                </a:rPr>
                <a:t>Interesting insights</a:t>
              </a:r>
              <a:r>
                <a:rPr lang="en-IN" dirty="0">
                  <a:solidFill>
                    <a:schemeClr val="bg1"/>
                  </a:solidFill>
                </a:rPr>
                <a:t> </a:t>
              </a:r>
              <a:br>
                <a:rPr lang="en-IN" dirty="0">
                  <a:solidFill>
                    <a:schemeClr val="bg1"/>
                  </a:solidFill>
                </a:rPr>
              </a:br>
              <a:r>
                <a:rPr lang="en-IN" dirty="0">
                  <a:solidFill>
                    <a:schemeClr val="bg1"/>
                  </a:solidFill>
                </a:rPr>
                <a:t>	</a:t>
              </a:r>
              <a:r>
                <a:rPr lang="en-IN" sz="1600" dirty="0">
                  <a:solidFill>
                    <a:schemeClr val="bg1"/>
                  </a:solidFill>
                </a:rPr>
                <a:t>Generated £162K in revenue </a:t>
              </a:r>
              <a:br>
                <a:rPr lang="en-IN" sz="1600" dirty="0">
                  <a:solidFill>
                    <a:schemeClr val="bg1"/>
                  </a:solidFill>
                </a:rPr>
              </a:br>
              <a:r>
                <a:rPr lang="en-IN" sz="1600" dirty="0">
                  <a:solidFill>
                    <a:schemeClr val="bg1"/>
                  </a:solidFill>
                </a:rPr>
                <a:t>	8,000 units sold </a:t>
              </a:r>
              <a:br>
                <a:rPr lang="en-IN" sz="1600" dirty="0">
                  <a:solidFill>
                    <a:schemeClr val="bg1"/>
                  </a:solidFill>
                </a:rPr>
              </a:br>
              <a:r>
                <a:rPr lang="en-IN" sz="1600" dirty="0">
                  <a:solidFill>
                    <a:schemeClr val="bg1"/>
                  </a:solidFill>
                </a:rPr>
                <a:t>	Almost no discounting. </a:t>
              </a:r>
              <a:br>
                <a:rPr lang="en-IN" sz="1600" dirty="0">
                  <a:solidFill>
                    <a:schemeClr val="bg1"/>
                  </a:solidFill>
                </a:rPr>
              </a:br>
              <a:r>
                <a:rPr lang="en-IN" sz="1600" dirty="0">
                  <a:solidFill>
                    <a:schemeClr val="bg1"/>
                  </a:solidFill>
                </a:rPr>
                <a:t>	</a:t>
              </a:r>
              <a:r>
                <a:rPr lang="en-IN" sz="1600" b="1" dirty="0">
                  <a:solidFill>
                    <a:schemeClr val="bg1"/>
                  </a:solidFill>
                </a:rPr>
                <a:t>RPU is £20.04 </a:t>
              </a:r>
              <a:r>
                <a:rPr lang="en-IN" sz="1600" dirty="0">
                  <a:solidFill>
                    <a:schemeClr val="bg1"/>
                  </a:solidFill>
                </a:rPr>
                <a:t>indicating its not a lower price and not expensive too.</a:t>
              </a:r>
              <a:endParaRPr lang="en-US" sz="1600" b="1" dirty="0">
                <a:solidFill>
                  <a:schemeClr val="bg1"/>
                </a:solidFill>
              </a:endParaRPr>
            </a:p>
          </p:txBody>
        </p:sp>
        <p:sp>
          <p:nvSpPr>
            <p:cNvPr id="38" name="TextBox 37">
              <a:extLst>
                <a:ext uri="{FF2B5EF4-FFF2-40B4-BE49-F238E27FC236}">
                  <a16:creationId xmlns:a16="http://schemas.microsoft.com/office/drawing/2014/main" id="{B436C3D5-4D5F-7DCC-D8DF-A0AF893B1849}"/>
                </a:ext>
              </a:extLst>
            </p:cNvPr>
            <p:cNvSpPr txBox="1"/>
            <p:nvPr/>
          </p:nvSpPr>
          <p:spPr>
            <a:xfrm>
              <a:off x="895302" y="5145080"/>
              <a:ext cx="4666986" cy="1421743"/>
            </a:xfrm>
            <a:prstGeom prst="rect">
              <a:avLst/>
            </a:prstGeom>
            <a:noFill/>
          </p:spPr>
          <p:txBody>
            <a:bodyPr wrap="square">
              <a:spAutoFit/>
            </a:bodyPr>
            <a:lstStyle/>
            <a:p>
              <a:r>
                <a:rPr lang="en-IN" b="1" dirty="0">
                  <a:solidFill>
                    <a:schemeClr val="bg1"/>
                  </a:solidFill>
                </a:rPr>
                <a:t>Brand 6380</a:t>
              </a:r>
              <a:r>
                <a:rPr lang="en-IN" dirty="0">
                  <a:solidFill>
                    <a:schemeClr val="bg1"/>
                  </a:solidFill>
                </a:rPr>
                <a:t> – Struggling</a:t>
              </a:r>
            </a:p>
            <a:p>
              <a:r>
                <a:rPr lang="en-IN" dirty="0">
                  <a:solidFill>
                    <a:schemeClr val="bg1"/>
                  </a:solidFill>
                </a:rPr>
                <a:t>	</a:t>
              </a:r>
              <a:r>
                <a:rPr lang="en-IN" sz="1600" dirty="0">
                  <a:solidFill>
                    <a:schemeClr val="bg1"/>
                  </a:solidFill>
                </a:rPr>
                <a:t>lowest revenue a £44K </a:t>
              </a:r>
            </a:p>
            <a:p>
              <a:r>
                <a:rPr lang="en-IN" sz="1600" dirty="0">
                  <a:solidFill>
                    <a:schemeClr val="bg1"/>
                  </a:solidFill>
                </a:rPr>
                <a:t>	 fewest orders 1,050</a:t>
              </a:r>
              <a:br>
                <a:rPr lang="en-IN" sz="1600" dirty="0">
                  <a:solidFill>
                    <a:schemeClr val="bg1"/>
                  </a:solidFill>
                </a:rPr>
              </a:br>
              <a:r>
                <a:rPr lang="en-IN" sz="1600" dirty="0">
                  <a:solidFill>
                    <a:schemeClr val="bg1"/>
                  </a:solidFill>
                </a:rPr>
                <a:t>	Discounts — £22.5K. </a:t>
              </a:r>
              <a:br>
                <a:rPr lang="en-IN" sz="1600" dirty="0">
                  <a:solidFill>
                    <a:schemeClr val="bg1"/>
                  </a:solidFill>
                </a:rPr>
              </a:br>
              <a:r>
                <a:rPr lang="en-IN" sz="1600" dirty="0">
                  <a:solidFill>
                    <a:schemeClr val="bg1"/>
                  </a:solidFill>
                </a:rPr>
                <a:t>	With an </a:t>
              </a:r>
              <a:r>
                <a:rPr lang="en-IN" sz="1600" b="1" dirty="0">
                  <a:solidFill>
                    <a:schemeClr val="bg1"/>
                  </a:solidFill>
                </a:rPr>
                <a:t>RPU of £42.24</a:t>
              </a:r>
              <a:r>
                <a:rPr lang="en-IN" sz="1600" dirty="0">
                  <a:solidFill>
                    <a:schemeClr val="bg1"/>
                  </a:solidFill>
                </a:rPr>
                <a:t>, the brand indicating it's a </a:t>
              </a:r>
              <a:r>
                <a:rPr lang="en-IN" sz="1600" b="1" dirty="0">
                  <a:solidFill>
                    <a:schemeClr val="bg1"/>
                  </a:solidFill>
                </a:rPr>
                <a:t>high-priced product</a:t>
              </a:r>
              <a:r>
                <a:rPr lang="en-IN" sz="1600" dirty="0">
                  <a:solidFill>
                    <a:schemeClr val="bg1"/>
                  </a:solidFill>
                </a:rPr>
                <a:t> bought by </a:t>
              </a:r>
              <a:r>
                <a:rPr lang="en-IN" sz="1600" b="1" dirty="0">
                  <a:solidFill>
                    <a:schemeClr val="bg1"/>
                  </a:solidFill>
                </a:rPr>
                <a:t>fewer customers</a:t>
              </a:r>
              <a:r>
                <a:rPr lang="en-IN" sz="1600" dirty="0">
                  <a:solidFill>
                    <a:schemeClr val="bg1"/>
                  </a:solidFill>
                </a:rPr>
                <a:t>.</a:t>
              </a:r>
              <a:endParaRPr lang="en-US" sz="1600" dirty="0">
                <a:solidFill>
                  <a:schemeClr val="bg1"/>
                </a:solidFill>
              </a:endParaRPr>
            </a:p>
            <a:p>
              <a:pPr>
                <a:spcBef>
                  <a:spcPts val="900"/>
                </a:spcBef>
              </a:pPr>
              <a:endParaRPr lang="en-US" dirty="0">
                <a:solidFill>
                  <a:schemeClr val="bg1"/>
                </a:solidFill>
              </a:endParaRPr>
            </a:p>
          </p:txBody>
        </p:sp>
      </p:grpSp>
      <p:pic>
        <p:nvPicPr>
          <p:cNvPr id="2" name="Picture 1">
            <a:extLst>
              <a:ext uri="{FF2B5EF4-FFF2-40B4-BE49-F238E27FC236}">
                <a16:creationId xmlns:a16="http://schemas.microsoft.com/office/drawing/2014/main" id="{B32544F3-B52E-05F8-C959-3AFD3FF0F2A7}"/>
              </a:ext>
            </a:extLst>
          </p:cNvPr>
          <p:cNvPicPr>
            <a:picLocks noChangeAspect="1"/>
          </p:cNvPicPr>
          <p:nvPr/>
        </p:nvPicPr>
        <p:blipFill>
          <a:blip r:embed="rId2"/>
          <a:stretch>
            <a:fillRect/>
          </a:stretch>
        </p:blipFill>
        <p:spPr>
          <a:xfrm>
            <a:off x="5323499" y="3118331"/>
            <a:ext cx="12659701" cy="36101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6BF8E104-8D2D-09EC-D315-07E84A087EF0}"/>
              </a:ext>
            </a:extLst>
          </p:cNvPr>
          <p:cNvSpPr txBox="1"/>
          <p:nvPr/>
        </p:nvSpPr>
        <p:spPr>
          <a:xfrm>
            <a:off x="12420600" y="190500"/>
            <a:ext cx="5224721" cy="523220"/>
          </a:xfrm>
          <a:prstGeom prst="rect">
            <a:avLst/>
          </a:prstGeom>
          <a:noFill/>
        </p:spPr>
        <p:txBody>
          <a:bodyPr wrap="square">
            <a:spAutoFit/>
          </a:bodyPr>
          <a:lstStyle/>
          <a:p>
            <a:r>
              <a:rPr lang="en-US" sz="2800" b="1" u="sng" dirty="0">
                <a:solidFill>
                  <a:srgbClr val="545454"/>
                </a:solidFill>
                <a:latin typeface="Cambria" panose="02040503050406030204" pitchFamily="18" charset="0"/>
              </a:rPr>
              <a:t>Metrics and Insights by Brands</a:t>
            </a:r>
          </a:p>
        </p:txBody>
      </p:sp>
      <p:sp>
        <p:nvSpPr>
          <p:cNvPr id="7" name="Rectangle 6">
            <a:extLst>
              <a:ext uri="{FF2B5EF4-FFF2-40B4-BE49-F238E27FC236}">
                <a16:creationId xmlns:a16="http://schemas.microsoft.com/office/drawing/2014/main" id="{33C61DD8-D413-5801-9F6B-0A69048D4DFC}"/>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0369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76D5-F0A1-3A12-4C5F-78112765C8E5}"/>
              </a:ext>
            </a:extLst>
          </p:cNvPr>
          <p:cNvSpPr txBox="1"/>
          <p:nvPr/>
        </p:nvSpPr>
        <p:spPr>
          <a:xfrm>
            <a:off x="685800" y="419100"/>
            <a:ext cx="3115212" cy="523220"/>
          </a:xfrm>
          <a:prstGeom prst="rect">
            <a:avLst/>
          </a:prstGeom>
          <a:noFill/>
        </p:spPr>
        <p:txBody>
          <a:bodyPr wrap="none" rtlCol="0">
            <a:spAutoFit/>
          </a:bodyPr>
          <a:lstStyle/>
          <a:p>
            <a:r>
              <a:rPr lang="en-US" sz="2800" b="1" u="sng" dirty="0">
                <a:solidFill>
                  <a:srgbClr val="545454"/>
                </a:solidFill>
                <a:latin typeface="Cambria" panose="02040503050406030204" pitchFamily="18" charset="0"/>
              </a:rPr>
              <a:t>Metrics by Region</a:t>
            </a:r>
          </a:p>
        </p:txBody>
      </p:sp>
      <p:sp>
        <p:nvSpPr>
          <p:cNvPr id="3" name="Rectangle 2">
            <a:extLst>
              <a:ext uri="{FF2B5EF4-FFF2-40B4-BE49-F238E27FC236}">
                <a16:creationId xmlns:a16="http://schemas.microsoft.com/office/drawing/2014/main" id="{DD16EF64-BEC3-E851-0016-BB29D63C369E}"/>
              </a:ext>
            </a:extLst>
          </p:cNvPr>
          <p:cNvSpPr/>
          <p:nvPr/>
        </p:nvSpPr>
        <p:spPr>
          <a:xfrm>
            <a:off x="166567" y="1143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542BE57-97BF-104A-C288-96B979707D35}"/>
              </a:ext>
            </a:extLst>
          </p:cNvPr>
          <p:cNvGrpSpPr/>
          <p:nvPr/>
        </p:nvGrpSpPr>
        <p:grpSpPr>
          <a:xfrm rot="10800000">
            <a:off x="9409092" y="1265660"/>
            <a:ext cx="8316981" cy="7755679"/>
            <a:chOff x="751258" y="465438"/>
            <a:chExt cx="8316981" cy="5926879"/>
          </a:xfrm>
        </p:grpSpPr>
        <p:sp>
          <p:nvSpPr>
            <p:cNvPr id="5" name="Freeform: Shape 38">
              <a:extLst>
                <a:ext uri="{FF2B5EF4-FFF2-40B4-BE49-F238E27FC236}">
                  <a16:creationId xmlns:a16="http://schemas.microsoft.com/office/drawing/2014/main" id="{FD73DCE8-30A1-B3F2-7D6B-6F4D91B0655A}"/>
                </a:ext>
              </a:extLst>
            </p:cNvPr>
            <p:cNvSpPr/>
            <p:nvPr/>
          </p:nvSpPr>
          <p:spPr>
            <a:xfrm>
              <a:off x="5782961" y="465438"/>
              <a:ext cx="3122709" cy="3113230"/>
            </a:xfrm>
            <a:custGeom>
              <a:avLst/>
              <a:gdLst>
                <a:gd name="connsiteX0" fmla="*/ 3122710 w 3122709"/>
                <a:gd name="connsiteY0" fmla="*/ 3113231 h 3113230"/>
                <a:gd name="connsiteX1" fmla="*/ 0 w 3122709"/>
                <a:gd name="connsiteY1" fmla="*/ 0 h 3113230"/>
                <a:gd name="connsiteX2" fmla="*/ 0 w 3122709"/>
                <a:gd name="connsiteY2" fmla="*/ 1276018 h 3113230"/>
                <a:gd name="connsiteX3" fmla="*/ 2988482 w 3122709"/>
                <a:gd name="connsiteY3" fmla="*/ 3108833 h 3113230"/>
                <a:gd name="connsiteX4" fmla="*/ 3122710 w 3122709"/>
                <a:gd name="connsiteY4" fmla="*/ 3113231 h 3113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709" h="3113230">
                  <a:moveTo>
                    <a:pt x="3122710" y="3113231"/>
                  </a:moveTo>
                  <a:lnTo>
                    <a:pt x="0" y="0"/>
                  </a:lnTo>
                  <a:lnTo>
                    <a:pt x="0" y="1276018"/>
                  </a:lnTo>
                  <a:lnTo>
                    <a:pt x="2988482" y="3108833"/>
                  </a:lnTo>
                  <a:lnTo>
                    <a:pt x="3122710" y="3113231"/>
                  </a:lnTo>
                  <a:close/>
                </a:path>
              </a:pathLst>
            </a:custGeom>
            <a:solidFill>
              <a:schemeClr val="accent1">
                <a:lumMod val="75000"/>
              </a:schemeClr>
            </a:solidFill>
            <a:ln w="4886" cap="flat">
              <a:noFill/>
              <a:prstDash val="solid"/>
              <a:miter/>
            </a:ln>
          </p:spPr>
          <p:txBody>
            <a:bodyPr rtlCol="0" anchor="ctr"/>
            <a:lstStyle/>
            <a:p>
              <a:endParaRPr lang="en-US"/>
            </a:p>
          </p:txBody>
        </p:sp>
        <p:sp>
          <p:nvSpPr>
            <p:cNvPr id="6" name="Freeform: Shape 39">
              <a:extLst>
                <a:ext uri="{FF2B5EF4-FFF2-40B4-BE49-F238E27FC236}">
                  <a16:creationId xmlns:a16="http://schemas.microsoft.com/office/drawing/2014/main" id="{3F8FBE9C-20FD-5248-DE90-D2298106E4AF}"/>
                </a:ext>
              </a:extLst>
            </p:cNvPr>
            <p:cNvSpPr/>
            <p:nvPr/>
          </p:nvSpPr>
          <p:spPr>
            <a:xfrm>
              <a:off x="5782961" y="1978491"/>
              <a:ext cx="3072331" cy="1779505"/>
            </a:xfrm>
            <a:custGeom>
              <a:avLst/>
              <a:gdLst>
                <a:gd name="connsiteX0" fmla="*/ 3072332 w 3072331"/>
                <a:gd name="connsiteY0" fmla="*/ 1779506 h 1779505"/>
                <a:gd name="connsiteX1" fmla="*/ 0 w 3072331"/>
                <a:gd name="connsiteY1" fmla="*/ 0 h 1779505"/>
                <a:gd name="connsiteX2" fmla="*/ 0 w 3072331"/>
                <a:gd name="connsiteY2" fmla="*/ 1276017 h 1779505"/>
                <a:gd name="connsiteX3" fmla="*/ 2938105 w 3072331"/>
                <a:gd name="connsiteY3" fmla="*/ 1775108 h 1779505"/>
                <a:gd name="connsiteX4" fmla="*/ 3072332 w 3072331"/>
                <a:gd name="connsiteY4" fmla="*/ 1779506 h 1779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2331" h="1779505">
                  <a:moveTo>
                    <a:pt x="3072332" y="1779506"/>
                  </a:moveTo>
                  <a:lnTo>
                    <a:pt x="0" y="0"/>
                  </a:lnTo>
                  <a:lnTo>
                    <a:pt x="0" y="1276017"/>
                  </a:lnTo>
                  <a:lnTo>
                    <a:pt x="2938105" y="1775108"/>
                  </a:lnTo>
                  <a:lnTo>
                    <a:pt x="3072332" y="1779506"/>
                  </a:lnTo>
                  <a:close/>
                </a:path>
              </a:pathLst>
            </a:custGeom>
            <a:solidFill>
              <a:schemeClr val="accent2">
                <a:lumMod val="75000"/>
              </a:schemeClr>
            </a:solidFill>
            <a:ln w="4886" cap="flat">
              <a:noFill/>
              <a:prstDash val="solid"/>
              <a:miter/>
            </a:ln>
          </p:spPr>
          <p:txBody>
            <a:bodyPr rtlCol="0" anchor="ctr"/>
            <a:lstStyle/>
            <a:p>
              <a:endParaRPr lang="en-US"/>
            </a:p>
          </p:txBody>
        </p:sp>
        <p:sp>
          <p:nvSpPr>
            <p:cNvPr id="7" name="Freeform: Shape 40">
              <a:extLst>
                <a:ext uri="{FF2B5EF4-FFF2-40B4-BE49-F238E27FC236}">
                  <a16:creationId xmlns:a16="http://schemas.microsoft.com/office/drawing/2014/main" id="{DE9EC8F7-9DCE-4B23-0768-CAF4BD6CF214}"/>
                </a:ext>
              </a:extLst>
            </p:cNvPr>
            <p:cNvSpPr/>
            <p:nvPr/>
          </p:nvSpPr>
          <p:spPr>
            <a:xfrm>
              <a:off x="5782961" y="3525896"/>
              <a:ext cx="3123980" cy="1275968"/>
            </a:xfrm>
            <a:custGeom>
              <a:avLst/>
              <a:gdLst>
                <a:gd name="connsiteX0" fmla="*/ 3123980 w 3123980"/>
                <a:gd name="connsiteY0" fmla="*/ 350252 h 1275968"/>
                <a:gd name="connsiteX1" fmla="*/ 0 w 3123980"/>
                <a:gd name="connsiteY1" fmla="*/ 0 h 1275968"/>
                <a:gd name="connsiteX2" fmla="*/ 0 w 3123980"/>
                <a:gd name="connsiteY2" fmla="*/ 1275969 h 1275968"/>
                <a:gd name="connsiteX3" fmla="*/ 2989704 w 3123980"/>
                <a:gd name="connsiteY3" fmla="*/ 345855 h 1275968"/>
                <a:gd name="connsiteX4" fmla="*/ 3123980 w 3123980"/>
                <a:gd name="connsiteY4" fmla="*/ 350252 h 127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3980" h="1275968">
                  <a:moveTo>
                    <a:pt x="3123980" y="350252"/>
                  </a:moveTo>
                  <a:lnTo>
                    <a:pt x="0" y="0"/>
                  </a:lnTo>
                  <a:lnTo>
                    <a:pt x="0" y="1275969"/>
                  </a:lnTo>
                  <a:lnTo>
                    <a:pt x="2989704" y="345855"/>
                  </a:lnTo>
                  <a:lnTo>
                    <a:pt x="3123980" y="350252"/>
                  </a:lnTo>
                  <a:close/>
                </a:path>
              </a:pathLst>
            </a:custGeom>
            <a:solidFill>
              <a:schemeClr val="accent3">
                <a:lumMod val="75000"/>
              </a:schemeClr>
            </a:solidFill>
            <a:ln w="4886" cap="flat">
              <a:noFill/>
              <a:prstDash val="solid"/>
              <a:miter/>
            </a:ln>
          </p:spPr>
          <p:txBody>
            <a:bodyPr rtlCol="0" anchor="ctr"/>
            <a:lstStyle/>
            <a:p>
              <a:endParaRPr lang="en-US"/>
            </a:p>
          </p:txBody>
        </p:sp>
        <p:sp>
          <p:nvSpPr>
            <p:cNvPr id="8" name="Freeform: Shape 41">
              <a:extLst>
                <a:ext uri="{FF2B5EF4-FFF2-40B4-BE49-F238E27FC236}">
                  <a16:creationId xmlns:a16="http://schemas.microsoft.com/office/drawing/2014/main" id="{E0A52F95-A1D2-54E1-52B0-2BE2C6EDABEE}"/>
                </a:ext>
              </a:extLst>
            </p:cNvPr>
            <p:cNvSpPr/>
            <p:nvPr/>
          </p:nvSpPr>
          <p:spPr>
            <a:xfrm>
              <a:off x="5782961" y="3897843"/>
              <a:ext cx="3285278" cy="2494473"/>
            </a:xfrm>
            <a:custGeom>
              <a:avLst/>
              <a:gdLst>
                <a:gd name="connsiteX0" fmla="*/ 3285278 w 3285278"/>
                <a:gd name="connsiteY0" fmla="*/ 28781 h 2494473"/>
                <a:gd name="connsiteX1" fmla="*/ 3201575 w 3285278"/>
                <a:gd name="connsiteY1" fmla="*/ 0 h 2494473"/>
                <a:gd name="connsiteX2" fmla="*/ 635 w 3285278"/>
                <a:gd name="connsiteY2" fmla="*/ 1218456 h 2494473"/>
                <a:gd name="connsiteX3" fmla="*/ 0 w 3285278"/>
                <a:gd name="connsiteY3" fmla="*/ 1218456 h 2494473"/>
                <a:gd name="connsiteX4" fmla="*/ 0 w 3285278"/>
                <a:gd name="connsiteY4" fmla="*/ 2494474 h 2494473"/>
                <a:gd name="connsiteX5" fmla="*/ 635 w 3285278"/>
                <a:gd name="connsiteY5" fmla="*/ 2494474 h 2494473"/>
                <a:gd name="connsiteX6" fmla="*/ 3285278 w 3285278"/>
                <a:gd name="connsiteY6" fmla="*/ 28781 h 249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5278" h="2494473">
                  <a:moveTo>
                    <a:pt x="3285278" y="28781"/>
                  </a:moveTo>
                  <a:lnTo>
                    <a:pt x="3201575" y="0"/>
                  </a:lnTo>
                  <a:lnTo>
                    <a:pt x="635" y="1218456"/>
                  </a:lnTo>
                  <a:lnTo>
                    <a:pt x="0" y="1218456"/>
                  </a:lnTo>
                  <a:lnTo>
                    <a:pt x="0" y="2494474"/>
                  </a:lnTo>
                  <a:lnTo>
                    <a:pt x="635" y="2494474"/>
                  </a:lnTo>
                  <a:lnTo>
                    <a:pt x="3285278" y="28781"/>
                  </a:lnTo>
                  <a:close/>
                </a:path>
              </a:pathLst>
            </a:custGeom>
            <a:solidFill>
              <a:schemeClr val="accent4">
                <a:lumMod val="75000"/>
              </a:schemeClr>
            </a:solidFill>
            <a:ln w="4886" cap="flat">
              <a:noFill/>
              <a:prstDash val="solid"/>
              <a:miter/>
            </a:ln>
          </p:spPr>
          <p:txBody>
            <a:bodyPr rtlCol="0" anchor="ctr"/>
            <a:lstStyle/>
            <a:p>
              <a:endParaRPr lang="en-US"/>
            </a:p>
          </p:txBody>
        </p:sp>
        <p:sp>
          <p:nvSpPr>
            <p:cNvPr id="9" name="Freeform: Shape 21">
              <a:extLst>
                <a:ext uri="{FF2B5EF4-FFF2-40B4-BE49-F238E27FC236}">
                  <a16:creationId xmlns:a16="http://schemas.microsoft.com/office/drawing/2014/main" id="{1A520EDE-E10B-908E-7EB5-A8035653402C}"/>
                </a:ext>
              </a:extLst>
            </p:cNvPr>
            <p:cNvSpPr/>
            <p:nvPr/>
          </p:nvSpPr>
          <p:spPr>
            <a:xfrm>
              <a:off x="751258" y="465438"/>
              <a:ext cx="5031703" cy="1276017"/>
            </a:xfrm>
            <a:custGeom>
              <a:avLst/>
              <a:gdLst>
                <a:gd name="connsiteX0" fmla="*/ 0 w 5031703"/>
                <a:gd name="connsiteY0" fmla="*/ 0 h 1276017"/>
                <a:gd name="connsiteX1" fmla="*/ 5031704 w 5031703"/>
                <a:gd name="connsiteY1" fmla="*/ 0 h 1276017"/>
                <a:gd name="connsiteX2" fmla="*/ 5031704 w 5031703"/>
                <a:gd name="connsiteY2" fmla="*/ 1276018 h 1276017"/>
                <a:gd name="connsiteX3" fmla="*/ 0 w 5031703"/>
                <a:gd name="connsiteY3" fmla="*/ 1276018 h 1276017"/>
              </a:gdLst>
              <a:ahLst/>
              <a:cxnLst>
                <a:cxn ang="0">
                  <a:pos x="connsiteX0" y="connsiteY0"/>
                </a:cxn>
                <a:cxn ang="0">
                  <a:pos x="connsiteX1" y="connsiteY1"/>
                </a:cxn>
                <a:cxn ang="0">
                  <a:pos x="connsiteX2" y="connsiteY2"/>
                </a:cxn>
                <a:cxn ang="0">
                  <a:pos x="connsiteX3" y="connsiteY3"/>
                </a:cxn>
              </a:cxnLst>
              <a:rect l="l" t="t" r="r" b="b"/>
              <a:pathLst>
                <a:path w="5031703" h="1276017">
                  <a:moveTo>
                    <a:pt x="0" y="0"/>
                  </a:moveTo>
                  <a:lnTo>
                    <a:pt x="5031704" y="0"/>
                  </a:lnTo>
                  <a:lnTo>
                    <a:pt x="5031704" y="1276018"/>
                  </a:lnTo>
                  <a:lnTo>
                    <a:pt x="0" y="1276018"/>
                  </a:lnTo>
                  <a:close/>
                </a:path>
              </a:pathLst>
            </a:custGeom>
            <a:solidFill>
              <a:schemeClr val="accent1"/>
            </a:solidFill>
            <a:ln w="4886" cap="flat">
              <a:noFill/>
              <a:prstDash val="solid"/>
              <a:miter/>
            </a:ln>
          </p:spPr>
          <p:txBody>
            <a:bodyPr rtlCol="0" anchor="ctr"/>
            <a:lstStyle/>
            <a:p>
              <a:endParaRPr lang="en-US" dirty="0"/>
            </a:p>
          </p:txBody>
        </p:sp>
        <p:sp>
          <p:nvSpPr>
            <p:cNvPr id="10" name="Freeform: Shape 22">
              <a:extLst>
                <a:ext uri="{FF2B5EF4-FFF2-40B4-BE49-F238E27FC236}">
                  <a16:creationId xmlns:a16="http://schemas.microsoft.com/office/drawing/2014/main" id="{74FFC220-CCFD-79A5-FAEC-55780DCD8C4C}"/>
                </a:ext>
              </a:extLst>
            </p:cNvPr>
            <p:cNvSpPr/>
            <p:nvPr/>
          </p:nvSpPr>
          <p:spPr>
            <a:xfrm>
              <a:off x="751258" y="1978491"/>
              <a:ext cx="5031703" cy="1276017"/>
            </a:xfrm>
            <a:custGeom>
              <a:avLst/>
              <a:gdLst>
                <a:gd name="connsiteX0" fmla="*/ 0 w 5031703"/>
                <a:gd name="connsiteY0" fmla="*/ 0 h 1276017"/>
                <a:gd name="connsiteX1" fmla="*/ 5031704 w 5031703"/>
                <a:gd name="connsiteY1" fmla="*/ 0 h 1276017"/>
                <a:gd name="connsiteX2" fmla="*/ 5031704 w 5031703"/>
                <a:gd name="connsiteY2" fmla="*/ 1276017 h 1276017"/>
                <a:gd name="connsiteX3" fmla="*/ 0 w 5031703"/>
                <a:gd name="connsiteY3" fmla="*/ 1276017 h 1276017"/>
              </a:gdLst>
              <a:ahLst/>
              <a:cxnLst>
                <a:cxn ang="0">
                  <a:pos x="connsiteX0" y="connsiteY0"/>
                </a:cxn>
                <a:cxn ang="0">
                  <a:pos x="connsiteX1" y="connsiteY1"/>
                </a:cxn>
                <a:cxn ang="0">
                  <a:pos x="connsiteX2" y="connsiteY2"/>
                </a:cxn>
                <a:cxn ang="0">
                  <a:pos x="connsiteX3" y="connsiteY3"/>
                </a:cxn>
              </a:cxnLst>
              <a:rect l="l" t="t" r="r" b="b"/>
              <a:pathLst>
                <a:path w="5031703" h="1276017">
                  <a:moveTo>
                    <a:pt x="0" y="0"/>
                  </a:moveTo>
                  <a:lnTo>
                    <a:pt x="5031704" y="0"/>
                  </a:lnTo>
                  <a:lnTo>
                    <a:pt x="5031704" y="1276017"/>
                  </a:lnTo>
                  <a:lnTo>
                    <a:pt x="0" y="1276017"/>
                  </a:lnTo>
                  <a:close/>
                </a:path>
              </a:pathLst>
            </a:custGeom>
            <a:solidFill>
              <a:schemeClr val="accent2"/>
            </a:solidFill>
            <a:ln w="4886" cap="flat">
              <a:noFill/>
              <a:prstDash val="solid"/>
              <a:miter/>
            </a:ln>
          </p:spPr>
          <p:txBody>
            <a:bodyPr rtlCol="0" anchor="ctr"/>
            <a:lstStyle/>
            <a:p>
              <a:endParaRPr lang="en-US"/>
            </a:p>
          </p:txBody>
        </p:sp>
        <p:sp>
          <p:nvSpPr>
            <p:cNvPr id="11" name="Freeform: Shape 24">
              <a:extLst>
                <a:ext uri="{FF2B5EF4-FFF2-40B4-BE49-F238E27FC236}">
                  <a16:creationId xmlns:a16="http://schemas.microsoft.com/office/drawing/2014/main" id="{98FABBEB-AEB4-B668-89FA-D42EFC955738}"/>
                </a:ext>
              </a:extLst>
            </p:cNvPr>
            <p:cNvSpPr/>
            <p:nvPr/>
          </p:nvSpPr>
          <p:spPr>
            <a:xfrm>
              <a:off x="751258" y="3525896"/>
              <a:ext cx="5031703" cy="1276017"/>
            </a:xfrm>
            <a:custGeom>
              <a:avLst/>
              <a:gdLst>
                <a:gd name="connsiteX0" fmla="*/ 0 w 5031703"/>
                <a:gd name="connsiteY0" fmla="*/ 0 h 1276017"/>
                <a:gd name="connsiteX1" fmla="*/ 5031704 w 5031703"/>
                <a:gd name="connsiteY1" fmla="*/ 0 h 1276017"/>
                <a:gd name="connsiteX2" fmla="*/ 5031704 w 5031703"/>
                <a:gd name="connsiteY2" fmla="*/ 1276018 h 1276017"/>
                <a:gd name="connsiteX3" fmla="*/ 0 w 5031703"/>
                <a:gd name="connsiteY3" fmla="*/ 1276018 h 1276017"/>
              </a:gdLst>
              <a:ahLst/>
              <a:cxnLst>
                <a:cxn ang="0">
                  <a:pos x="connsiteX0" y="connsiteY0"/>
                </a:cxn>
                <a:cxn ang="0">
                  <a:pos x="connsiteX1" y="connsiteY1"/>
                </a:cxn>
                <a:cxn ang="0">
                  <a:pos x="connsiteX2" y="connsiteY2"/>
                </a:cxn>
                <a:cxn ang="0">
                  <a:pos x="connsiteX3" y="connsiteY3"/>
                </a:cxn>
              </a:cxnLst>
              <a:rect l="l" t="t" r="r" b="b"/>
              <a:pathLst>
                <a:path w="5031703" h="1276017">
                  <a:moveTo>
                    <a:pt x="0" y="0"/>
                  </a:moveTo>
                  <a:lnTo>
                    <a:pt x="5031704" y="0"/>
                  </a:lnTo>
                  <a:lnTo>
                    <a:pt x="5031704" y="1276018"/>
                  </a:lnTo>
                  <a:lnTo>
                    <a:pt x="0" y="1276018"/>
                  </a:lnTo>
                  <a:close/>
                </a:path>
              </a:pathLst>
            </a:custGeom>
            <a:solidFill>
              <a:schemeClr val="accent3"/>
            </a:solidFill>
            <a:ln w="4886" cap="flat">
              <a:noFill/>
              <a:prstDash val="solid"/>
              <a:miter/>
            </a:ln>
          </p:spPr>
          <p:txBody>
            <a:bodyPr rtlCol="0" anchor="ctr"/>
            <a:lstStyle/>
            <a:p>
              <a:endParaRPr lang="en-US"/>
            </a:p>
          </p:txBody>
        </p:sp>
        <p:sp>
          <p:nvSpPr>
            <p:cNvPr id="12" name="Freeform: Shape 26">
              <a:extLst>
                <a:ext uri="{FF2B5EF4-FFF2-40B4-BE49-F238E27FC236}">
                  <a16:creationId xmlns:a16="http://schemas.microsoft.com/office/drawing/2014/main" id="{2ED81C67-BF72-5099-4D7D-F054A20E6642}"/>
                </a:ext>
              </a:extLst>
            </p:cNvPr>
            <p:cNvSpPr/>
            <p:nvPr/>
          </p:nvSpPr>
          <p:spPr>
            <a:xfrm>
              <a:off x="751893" y="5116300"/>
              <a:ext cx="5031068" cy="1276017"/>
            </a:xfrm>
            <a:custGeom>
              <a:avLst/>
              <a:gdLst>
                <a:gd name="connsiteX0" fmla="*/ 0 w 5031068"/>
                <a:gd name="connsiteY0" fmla="*/ 0 h 1276017"/>
                <a:gd name="connsiteX1" fmla="*/ 5031068 w 5031068"/>
                <a:gd name="connsiteY1" fmla="*/ 0 h 1276017"/>
                <a:gd name="connsiteX2" fmla="*/ 5031068 w 5031068"/>
                <a:gd name="connsiteY2" fmla="*/ 1276017 h 1276017"/>
                <a:gd name="connsiteX3" fmla="*/ 0 w 5031068"/>
                <a:gd name="connsiteY3" fmla="*/ 1276017 h 1276017"/>
              </a:gdLst>
              <a:ahLst/>
              <a:cxnLst>
                <a:cxn ang="0">
                  <a:pos x="connsiteX0" y="connsiteY0"/>
                </a:cxn>
                <a:cxn ang="0">
                  <a:pos x="connsiteX1" y="connsiteY1"/>
                </a:cxn>
                <a:cxn ang="0">
                  <a:pos x="connsiteX2" y="connsiteY2"/>
                </a:cxn>
                <a:cxn ang="0">
                  <a:pos x="connsiteX3" y="connsiteY3"/>
                </a:cxn>
              </a:cxnLst>
              <a:rect l="l" t="t" r="r" b="b"/>
              <a:pathLst>
                <a:path w="5031068" h="1276017">
                  <a:moveTo>
                    <a:pt x="0" y="0"/>
                  </a:moveTo>
                  <a:lnTo>
                    <a:pt x="5031068" y="0"/>
                  </a:lnTo>
                  <a:lnTo>
                    <a:pt x="5031068" y="1276017"/>
                  </a:lnTo>
                  <a:lnTo>
                    <a:pt x="0" y="1276017"/>
                  </a:lnTo>
                  <a:close/>
                </a:path>
              </a:pathLst>
            </a:custGeom>
            <a:solidFill>
              <a:schemeClr val="accent4"/>
            </a:solidFill>
            <a:ln w="4886" cap="flat">
              <a:noFill/>
              <a:prstDash val="solid"/>
              <a:miter/>
            </a:ln>
          </p:spPr>
          <p:txBody>
            <a:bodyPr rtlCol="0" anchor="ctr"/>
            <a:lstStyle/>
            <a:p>
              <a:endParaRPr lang="en-US"/>
            </a:p>
          </p:txBody>
        </p:sp>
        <p:sp>
          <p:nvSpPr>
            <p:cNvPr id="13" name="TextBox 12">
              <a:extLst>
                <a:ext uri="{FF2B5EF4-FFF2-40B4-BE49-F238E27FC236}">
                  <a16:creationId xmlns:a16="http://schemas.microsoft.com/office/drawing/2014/main" id="{E33EBA9D-3C10-F4B6-625D-93E38DCDE1DE}"/>
                </a:ext>
              </a:extLst>
            </p:cNvPr>
            <p:cNvSpPr txBox="1"/>
            <p:nvPr/>
          </p:nvSpPr>
          <p:spPr>
            <a:xfrm rot="10800000">
              <a:off x="1004073" y="964947"/>
              <a:ext cx="4337547" cy="276999"/>
            </a:xfrm>
            <a:prstGeom prst="rect">
              <a:avLst/>
            </a:prstGeom>
            <a:noFill/>
          </p:spPr>
          <p:txBody>
            <a:bodyPr wrap="square">
              <a:spAutoFit/>
            </a:bodyPr>
            <a:lstStyle/>
            <a:p>
              <a:pPr>
                <a:spcBef>
                  <a:spcPts val="600"/>
                </a:spcBef>
              </a:pPr>
              <a:endParaRPr lang="en-US" sz="1200" dirty="0">
                <a:solidFill>
                  <a:schemeClr val="bg1"/>
                </a:solidFill>
                <a:latin typeface="Montserrat" panose="00000500000000000000" pitchFamily="2" charset="0"/>
              </a:endParaRPr>
            </a:p>
          </p:txBody>
        </p:sp>
        <p:sp>
          <p:nvSpPr>
            <p:cNvPr id="14" name="TextBox 13">
              <a:extLst>
                <a:ext uri="{FF2B5EF4-FFF2-40B4-BE49-F238E27FC236}">
                  <a16:creationId xmlns:a16="http://schemas.microsoft.com/office/drawing/2014/main" id="{58865A1E-0A71-0686-8CB3-AA6058463D89}"/>
                </a:ext>
              </a:extLst>
            </p:cNvPr>
            <p:cNvSpPr txBox="1"/>
            <p:nvPr/>
          </p:nvSpPr>
          <p:spPr>
            <a:xfrm rot="10800000">
              <a:off x="1284116" y="2162679"/>
              <a:ext cx="4337547" cy="917290"/>
            </a:xfrm>
            <a:prstGeom prst="rect">
              <a:avLst/>
            </a:prstGeom>
            <a:noFill/>
          </p:spPr>
          <p:txBody>
            <a:bodyPr wrap="square">
              <a:spAutoFit/>
            </a:bodyPr>
            <a:lstStyle/>
            <a:p>
              <a:pPr>
                <a:spcBef>
                  <a:spcPts val="600"/>
                </a:spcBef>
              </a:pPr>
              <a:r>
                <a:rPr lang="en-IN" b="1" dirty="0">
                  <a:solidFill>
                    <a:schemeClr val="bg1"/>
                  </a:solidFill>
                </a:rPr>
                <a:t>APAC - Emerging market with pricing power </a:t>
              </a:r>
              <a:br>
                <a:rPr lang="en-IN" dirty="0">
                  <a:solidFill>
                    <a:schemeClr val="bg1"/>
                  </a:solidFill>
                </a:rPr>
              </a:br>
              <a:r>
                <a:rPr lang="en-IN" dirty="0">
                  <a:solidFill>
                    <a:schemeClr val="bg1"/>
                  </a:solidFill>
                </a:rPr>
                <a:t>	Revenue £106.62K but extremely </a:t>
              </a:r>
              <a:br>
                <a:rPr lang="en-IN" dirty="0">
                  <a:solidFill>
                    <a:schemeClr val="bg1"/>
                  </a:solidFill>
                </a:rPr>
              </a:br>
              <a:r>
                <a:rPr lang="en-IN" dirty="0">
                  <a:solidFill>
                    <a:schemeClr val="bg1"/>
                  </a:solidFill>
                </a:rPr>
                <a:t>	Low discounting with just £2.07K. </a:t>
              </a:r>
              <a:br>
                <a:rPr lang="en-IN" dirty="0">
                  <a:solidFill>
                    <a:schemeClr val="bg1"/>
                  </a:solidFill>
                </a:rPr>
              </a:br>
              <a:r>
                <a:rPr lang="en-IN" dirty="0">
                  <a:solidFill>
                    <a:schemeClr val="bg1"/>
                  </a:solidFill>
                </a:rPr>
                <a:t>	 RPU - £8.20</a:t>
              </a:r>
              <a:endParaRPr lang="en-US" dirty="0">
                <a:solidFill>
                  <a:schemeClr val="bg1"/>
                </a:solidFill>
                <a:latin typeface="Montserrat" panose="00000500000000000000" pitchFamily="2" charset="0"/>
              </a:endParaRPr>
            </a:p>
          </p:txBody>
        </p:sp>
        <p:sp>
          <p:nvSpPr>
            <p:cNvPr id="15" name="TextBox 14">
              <a:extLst>
                <a:ext uri="{FF2B5EF4-FFF2-40B4-BE49-F238E27FC236}">
                  <a16:creationId xmlns:a16="http://schemas.microsoft.com/office/drawing/2014/main" id="{B3E66960-A6BF-6470-6E10-588FFAF54359}"/>
                </a:ext>
              </a:extLst>
            </p:cNvPr>
            <p:cNvSpPr txBox="1"/>
            <p:nvPr/>
          </p:nvSpPr>
          <p:spPr>
            <a:xfrm rot="10800000">
              <a:off x="1004073" y="3715974"/>
              <a:ext cx="4617590" cy="917290"/>
            </a:xfrm>
            <a:prstGeom prst="rect">
              <a:avLst/>
            </a:prstGeom>
            <a:noFill/>
          </p:spPr>
          <p:txBody>
            <a:bodyPr wrap="square">
              <a:spAutoFit/>
            </a:bodyPr>
            <a:lstStyle/>
            <a:p>
              <a:pPr>
                <a:spcBef>
                  <a:spcPts val="600"/>
                </a:spcBef>
              </a:pPr>
              <a:r>
                <a:rPr lang="en-IN" b="1" dirty="0">
                  <a:solidFill>
                    <a:schemeClr val="bg1"/>
                  </a:solidFill>
                </a:rPr>
                <a:t>Europe - Margin-efficient market </a:t>
              </a:r>
              <a:br>
                <a:rPr lang="en-IN" b="1" dirty="0">
                  <a:solidFill>
                    <a:schemeClr val="bg1"/>
                  </a:solidFill>
                </a:rPr>
              </a:br>
              <a:r>
                <a:rPr lang="en-IN" b="1" dirty="0">
                  <a:solidFill>
                    <a:schemeClr val="bg1"/>
                  </a:solidFill>
                </a:rPr>
                <a:t>	</a:t>
              </a:r>
              <a:r>
                <a:rPr lang="en-IN" dirty="0">
                  <a:solidFill>
                    <a:schemeClr val="bg1"/>
                  </a:solidFill>
                </a:rPr>
                <a:t>Revenue with £364.77K </a:t>
              </a:r>
              <a:br>
                <a:rPr lang="en-IN" dirty="0">
                  <a:solidFill>
                    <a:schemeClr val="bg1"/>
                  </a:solidFill>
                </a:rPr>
              </a:br>
              <a:r>
                <a:rPr lang="en-IN" dirty="0">
                  <a:solidFill>
                    <a:schemeClr val="bg1"/>
                  </a:solidFill>
                </a:rPr>
                <a:t>	Lower discounts than the UK. </a:t>
              </a:r>
              <a:br>
                <a:rPr lang="en-IN" dirty="0">
                  <a:solidFill>
                    <a:schemeClr val="bg1"/>
                  </a:solidFill>
                </a:rPr>
              </a:br>
              <a:r>
                <a:rPr lang="en-IN" dirty="0">
                  <a:solidFill>
                    <a:schemeClr val="bg1"/>
                  </a:solidFill>
                </a:rPr>
                <a:t>	RPU - £10.89</a:t>
              </a:r>
              <a:endParaRPr lang="en-US" dirty="0">
                <a:solidFill>
                  <a:schemeClr val="bg1"/>
                </a:solidFill>
                <a:latin typeface="Montserrat" panose="00000500000000000000" pitchFamily="2" charset="0"/>
              </a:endParaRPr>
            </a:p>
          </p:txBody>
        </p:sp>
        <p:sp>
          <p:nvSpPr>
            <p:cNvPr id="16" name="TextBox 15">
              <a:extLst>
                <a:ext uri="{FF2B5EF4-FFF2-40B4-BE49-F238E27FC236}">
                  <a16:creationId xmlns:a16="http://schemas.microsoft.com/office/drawing/2014/main" id="{56876A13-74CC-8BB9-C35B-F5CD68A18AF0}"/>
                </a:ext>
              </a:extLst>
            </p:cNvPr>
            <p:cNvSpPr txBox="1"/>
            <p:nvPr/>
          </p:nvSpPr>
          <p:spPr>
            <a:xfrm rot="10800000">
              <a:off x="1238476" y="5187920"/>
              <a:ext cx="4337547" cy="1128972"/>
            </a:xfrm>
            <a:prstGeom prst="rect">
              <a:avLst/>
            </a:prstGeom>
            <a:noFill/>
          </p:spPr>
          <p:txBody>
            <a:bodyPr wrap="square">
              <a:spAutoFit/>
            </a:bodyPr>
            <a:lstStyle/>
            <a:p>
              <a:r>
                <a:rPr lang="en-IN" b="1" dirty="0">
                  <a:solidFill>
                    <a:schemeClr val="bg1"/>
                  </a:solidFill>
                </a:rPr>
                <a:t>UK - strongest and most active market </a:t>
              </a:r>
            </a:p>
            <a:p>
              <a:r>
                <a:rPr lang="en-IN" dirty="0">
                  <a:solidFill>
                    <a:schemeClr val="bg1"/>
                  </a:solidFill>
                </a:rPr>
                <a:t>	£728.47K revenue</a:t>
              </a:r>
            </a:p>
            <a:p>
              <a:r>
                <a:rPr lang="en-IN" dirty="0">
                  <a:solidFill>
                    <a:schemeClr val="bg1"/>
                  </a:solidFill>
                </a:rPr>
                <a:t>	High discount value £93.14K</a:t>
              </a:r>
              <a:br>
                <a:rPr lang="en-IN" dirty="0">
                  <a:solidFill>
                    <a:schemeClr val="bg1"/>
                  </a:solidFill>
                </a:rPr>
              </a:br>
              <a:r>
                <a:rPr lang="en-IN" dirty="0">
                  <a:solidFill>
                    <a:schemeClr val="bg1"/>
                  </a:solidFill>
                </a:rPr>
                <a:t>	high orders 23,411</a:t>
              </a:r>
            </a:p>
            <a:p>
              <a:r>
                <a:rPr lang="en-IN" dirty="0">
                  <a:solidFill>
                    <a:schemeClr val="bg1"/>
                  </a:solidFill>
                </a:rPr>
                <a:t>	RPU - £17.93</a:t>
              </a:r>
              <a:endParaRPr lang="en-US" dirty="0">
                <a:solidFill>
                  <a:schemeClr val="bg1"/>
                </a:solidFill>
                <a:latin typeface="Montserrat" panose="00000500000000000000" pitchFamily="2" charset="0"/>
              </a:endParaRPr>
            </a:p>
          </p:txBody>
        </p:sp>
      </p:grpSp>
      <p:pic>
        <p:nvPicPr>
          <p:cNvPr id="17" name="Picture 16">
            <a:extLst>
              <a:ext uri="{FF2B5EF4-FFF2-40B4-BE49-F238E27FC236}">
                <a16:creationId xmlns:a16="http://schemas.microsoft.com/office/drawing/2014/main" id="{56088CEC-F831-4DED-7BED-E9A8A2E0CBE3}"/>
              </a:ext>
            </a:extLst>
          </p:cNvPr>
          <p:cNvPicPr>
            <a:picLocks noChangeAspect="1"/>
          </p:cNvPicPr>
          <p:nvPr/>
        </p:nvPicPr>
        <p:blipFill>
          <a:blip r:embed="rId2"/>
          <a:stretch>
            <a:fillRect/>
          </a:stretch>
        </p:blipFill>
        <p:spPr>
          <a:xfrm>
            <a:off x="555442" y="2464937"/>
            <a:ext cx="11078185" cy="39470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0A64C9B3-B2BB-48F9-C01E-5D95F41C1AFC}"/>
              </a:ext>
            </a:extLst>
          </p:cNvPr>
          <p:cNvSpPr txBox="1"/>
          <p:nvPr/>
        </p:nvSpPr>
        <p:spPr>
          <a:xfrm>
            <a:off x="12901308" y="7588998"/>
            <a:ext cx="4108947" cy="923330"/>
          </a:xfrm>
          <a:prstGeom prst="rect">
            <a:avLst/>
          </a:prstGeom>
          <a:noFill/>
        </p:spPr>
        <p:txBody>
          <a:bodyPr wrap="square">
            <a:spAutoFit/>
          </a:bodyPr>
          <a:lstStyle/>
          <a:p>
            <a:r>
              <a:rPr lang="en-IN" b="1" dirty="0">
                <a:solidFill>
                  <a:schemeClr val="bg1"/>
                </a:solidFill>
              </a:rPr>
              <a:t>Asia</a:t>
            </a:r>
            <a:r>
              <a:rPr lang="en-IN" dirty="0">
                <a:solidFill>
                  <a:schemeClr val="bg1"/>
                </a:solidFill>
              </a:rPr>
              <a:t>  - </a:t>
            </a:r>
            <a:r>
              <a:rPr lang="en-IN" b="1" dirty="0">
                <a:solidFill>
                  <a:schemeClr val="bg1"/>
                </a:solidFill>
              </a:rPr>
              <a:t>Lowest revenue and order volume</a:t>
            </a:r>
            <a:r>
              <a:rPr lang="en-IN" dirty="0">
                <a:solidFill>
                  <a:schemeClr val="bg1"/>
                </a:solidFill>
              </a:rPr>
              <a:t> </a:t>
            </a:r>
            <a:br>
              <a:rPr lang="en-IN" dirty="0">
                <a:solidFill>
                  <a:schemeClr val="bg1"/>
                </a:solidFill>
              </a:rPr>
            </a:br>
            <a:r>
              <a:rPr lang="en-IN" dirty="0">
                <a:solidFill>
                  <a:schemeClr val="bg1"/>
                </a:solidFill>
              </a:rPr>
              <a:t>	High Discount with £15.94K. </a:t>
            </a:r>
            <a:br>
              <a:rPr lang="en-IN" dirty="0">
                <a:solidFill>
                  <a:schemeClr val="bg1"/>
                </a:solidFill>
              </a:rPr>
            </a:br>
            <a:r>
              <a:rPr lang="en-IN" dirty="0">
                <a:solidFill>
                  <a:schemeClr val="bg1"/>
                </a:solidFill>
              </a:rPr>
              <a:t>	RPU - £15.59</a:t>
            </a:r>
          </a:p>
        </p:txBody>
      </p:sp>
    </p:spTree>
    <p:extLst>
      <p:ext uri="{BB962C8B-B14F-4D97-AF65-F5344CB8AC3E}">
        <p14:creationId xmlns:p14="http://schemas.microsoft.com/office/powerpoint/2010/main" val="1853237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555B13E-D7FF-9F99-1356-E866FE31BAA5}"/>
              </a:ext>
            </a:extLst>
          </p:cNvPr>
          <p:cNvGrpSpPr/>
          <p:nvPr/>
        </p:nvGrpSpPr>
        <p:grpSpPr>
          <a:xfrm>
            <a:off x="304800" y="266700"/>
            <a:ext cx="7735762" cy="9462429"/>
            <a:chOff x="751258" y="465438"/>
            <a:chExt cx="8316981" cy="5926879"/>
          </a:xfrm>
        </p:grpSpPr>
        <p:sp>
          <p:nvSpPr>
            <p:cNvPr id="39" name="Freeform: Shape 38">
              <a:extLst>
                <a:ext uri="{FF2B5EF4-FFF2-40B4-BE49-F238E27FC236}">
                  <a16:creationId xmlns:a16="http://schemas.microsoft.com/office/drawing/2014/main" id="{BBE8AD7C-F62E-A54A-CF88-20621AD393A3}"/>
                </a:ext>
              </a:extLst>
            </p:cNvPr>
            <p:cNvSpPr/>
            <p:nvPr/>
          </p:nvSpPr>
          <p:spPr>
            <a:xfrm>
              <a:off x="5782961" y="465438"/>
              <a:ext cx="3122709" cy="3113230"/>
            </a:xfrm>
            <a:custGeom>
              <a:avLst/>
              <a:gdLst>
                <a:gd name="connsiteX0" fmla="*/ 3122710 w 3122709"/>
                <a:gd name="connsiteY0" fmla="*/ 3113231 h 3113230"/>
                <a:gd name="connsiteX1" fmla="*/ 0 w 3122709"/>
                <a:gd name="connsiteY1" fmla="*/ 0 h 3113230"/>
                <a:gd name="connsiteX2" fmla="*/ 0 w 3122709"/>
                <a:gd name="connsiteY2" fmla="*/ 1276018 h 3113230"/>
                <a:gd name="connsiteX3" fmla="*/ 2988482 w 3122709"/>
                <a:gd name="connsiteY3" fmla="*/ 3108833 h 3113230"/>
                <a:gd name="connsiteX4" fmla="*/ 3122710 w 3122709"/>
                <a:gd name="connsiteY4" fmla="*/ 3113231 h 3113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2709" h="3113230">
                  <a:moveTo>
                    <a:pt x="3122710" y="3113231"/>
                  </a:moveTo>
                  <a:lnTo>
                    <a:pt x="0" y="0"/>
                  </a:lnTo>
                  <a:lnTo>
                    <a:pt x="0" y="1276018"/>
                  </a:lnTo>
                  <a:lnTo>
                    <a:pt x="2988482" y="3108833"/>
                  </a:lnTo>
                  <a:lnTo>
                    <a:pt x="3122710" y="3113231"/>
                  </a:lnTo>
                  <a:close/>
                </a:path>
              </a:pathLst>
            </a:custGeom>
            <a:solidFill>
              <a:schemeClr val="accent1">
                <a:lumMod val="75000"/>
              </a:schemeClr>
            </a:solidFill>
            <a:ln w="4886" cap="flat">
              <a:noFill/>
              <a:prstDash val="solid"/>
              <a:miter/>
            </a:ln>
          </p:spPr>
          <p:txBody>
            <a:bodyPr rtlCol="0" anchor="ctr"/>
            <a:lstStyle/>
            <a:p>
              <a:endParaRPr lang="en-US" sz="2700"/>
            </a:p>
          </p:txBody>
        </p:sp>
        <p:sp>
          <p:nvSpPr>
            <p:cNvPr id="40" name="Freeform: Shape 39">
              <a:extLst>
                <a:ext uri="{FF2B5EF4-FFF2-40B4-BE49-F238E27FC236}">
                  <a16:creationId xmlns:a16="http://schemas.microsoft.com/office/drawing/2014/main" id="{7512B3B8-0C50-5A2B-3D77-1BFE001D8651}"/>
                </a:ext>
              </a:extLst>
            </p:cNvPr>
            <p:cNvSpPr/>
            <p:nvPr/>
          </p:nvSpPr>
          <p:spPr>
            <a:xfrm>
              <a:off x="5782961" y="1978491"/>
              <a:ext cx="3072331" cy="1779505"/>
            </a:xfrm>
            <a:custGeom>
              <a:avLst/>
              <a:gdLst>
                <a:gd name="connsiteX0" fmla="*/ 3072332 w 3072331"/>
                <a:gd name="connsiteY0" fmla="*/ 1779506 h 1779505"/>
                <a:gd name="connsiteX1" fmla="*/ 0 w 3072331"/>
                <a:gd name="connsiteY1" fmla="*/ 0 h 1779505"/>
                <a:gd name="connsiteX2" fmla="*/ 0 w 3072331"/>
                <a:gd name="connsiteY2" fmla="*/ 1276017 h 1779505"/>
                <a:gd name="connsiteX3" fmla="*/ 2938105 w 3072331"/>
                <a:gd name="connsiteY3" fmla="*/ 1775108 h 1779505"/>
                <a:gd name="connsiteX4" fmla="*/ 3072332 w 3072331"/>
                <a:gd name="connsiteY4" fmla="*/ 1779506 h 1779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2331" h="1779505">
                  <a:moveTo>
                    <a:pt x="3072332" y="1779506"/>
                  </a:moveTo>
                  <a:lnTo>
                    <a:pt x="0" y="0"/>
                  </a:lnTo>
                  <a:lnTo>
                    <a:pt x="0" y="1276017"/>
                  </a:lnTo>
                  <a:lnTo>
                    <a:pt x="2938105" y="1775108"/>
                  </a:lnTo>
                  <a:lnTo>
                    <a:pt x="3072332" y="1779506"/>
                  </a:lnTo>
                  <a:close/>
                </a:path>
              </a:pathLst>
            </a:custGeom>
            <a:solidFill>
              <a:schemeClr val="accent2">
                <a:lumMod val="75000"/>
              </a:schemeClr>
            </a:solidFill>
            <a:ln w="4886" cap="flat">
              <a:noFill/>
              <a:prstDash val="solid"/>
              <a:miter/>
            </a:ln>
          </p:spPr>
          <p:txBody>
            <a:bodyPr rtlCol="0" anchor="ctr"/>
            <a:lstStyle/>
            <a:p>
              <a:endParaRPr lang="en-US" sz="2700"/>
            </a:p>
          </p:txBody>
        </p:sp>
        <p:sp>
          <p:nvSpPr>
            <p:cNvPr id="41" name="Freeform: Shape 40">
              <a:extLst>
                <a:ext uri="{FF2B5EF4-FFF2-40B4-BE49-F238E27FC236}">
                  <a16:creationId xmlns:a16="http://schemas.microsoft.com/office/drawing/2014/main" id="{F51B5A9F-9967-FC2C-1928-AA6516774448}"/>
                </a:ext>
              </a:extLst>
            </p:cNvPr>
            <p:cNvSpPr/>
            <p:nvPr/>
          </p:nvSpPr>
          <p:spPr>
            <a:xfrm>
              <a:off x="5782961" y="3525896"/>
              <a:ext cx="3123980" cy="1275968"/>
            </a:xfrm>
            <a:custGeom>
              <a:avLst/>
              <a:gdLst>
                <a:gd name="connsiteX0" fmla="*/ 3123980 w 3123980"/>
                <a:gd name="connsiteY0" fmla="*/ 350252 h 1275968"/>
                <a:gd name="connsiteX1" fmla="*/ 0 w 3123980"/>
                <a:gd name="connsiteY1" fmla="*/ 0 h 1275968"/>
                <a:gd name="connsiteX2" fmla="*/ 0 w 3123980"/>
                <a:gd name="connsiteY2" fmla="*/ 1275969 h 1275968"/>
                <a:gd name="connsiteX3" fmla="*/ 2989704 w 3123980"/>
                <a:gd name="connsiteY3" fmla="*/ 345855 h 1275968"/>
                <a:gd name="connsiteX4" fmla="*/ 3123980 w 3123980"/>
                <a:gd name="connsiteY4" fmla="*/ 350252 h 1275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3980" h="1275968">
                  <a:moveTo>
                    <a:pt x="3123980" y="350252"/>
                  </a:moveTo>
                  <a:lnTo>
                    <a:pt x="0" y="0"/>
                  </a:lnTo>
                  <a:lnTo>
                    <a:pt x="0" y="1275969"/>
                  </a:lnTo>
                  <a:lnTo>
                    <a:pt x="2989704" y="345855"/>
                  </a:lnTo>
                  <a:lnTo>
                    <a:pt x="3123980" y="350252"/>
                  </a:lnTo>
                  <a:close/>
                </a:path>
              </a:pathLst>
            </a:custGeom>
            <a:solidFill>
              <a:schemeClr val="accent3">
                <a:lumMod val="75000"/>
              </a:schemeClr>
            </a:solidFill>
            <a:ln w="4886" cap="flat">
              <a:noFill/>
              <a:prstDash val="solid"/>
              <a:miter/>
            </a:ln>
          </p:spPr>
          <p:txBody>
            <a:bodyPr rtlCol="0" anchor="ctr"/>
            <a:lstStyle/>
            <a:p>
              <a:endParaRPr lang="en-US" sz="2700"/>
            </a:p>
          </p:txBody>
        </p:sp>
        <p:sp>
          <p:nvSpPr>
            <p:cNvPr id="42" name="Freeform: Shape 41">
              <a:extLst>
                <a:ext uri="{FF2B5EF4-FFF2-40B4-BE49-F238E27FC236}">
                  <a16:creationId xmlns:a16="http://schemas.microsoft.com/office/drawing/2014/main" id="{32B65A28-59F5-B1DD-532C-4845CA418965}"/>
                </a:ext>
              </a:extLst>
            </p:cNvPr>
            <p:cNvSpPr/>
            <p:nvPr/>
          </p:nvSpPr>
          <p:spPr>
            <a:xfrm>
              <a:off x="5782961" y="3897843"/>
              <a:ext cx="3285278" cy="2494473"/>
            </a:xfrm>
            <a:custGeom>
              <a:avLst/>
              <a:gdLst>
                <a:gd name="connsiteX0" fmla="*/ 3285278 w 3285278"/>
                <a:gd name="connsiteY0" fmla="*/ 28781 h 2494473"/>
                <a:gd name="connsiteX1" fmla="*/ 3201575 w 3285278"/>
                <a:gd name="connsiteY1" fmla="*/ 0 h 2494473"/>
                <a:gd name="connsiteX2" fmla="*/ 635 w 3285278"/>
                <a:gd name="connsiteY2" fmla="*/ 1218456 h 2494473"/>
                <a:gd name="connsiteX3" fmla="*/ 0 w 3285278"/>
                <a:gd name="connsiteY3" fmla="*/ 1218456 h 2494473"/>
                <a:gd name="connsiteX4" fmla="*/ 0 w 3285278"/>
                <a:gd name="connsiteY4" fmla="*/ 2494474 h 2494473"/>
                <a:gd name="connsiteX5" fmla="*/ 635 w 3285278"/>
                <a:gd name="connsiteY5" fmla="*/ 2494474 h 2494473"/>
                <a:gd name="connsiteX6" fmla="*/ 3285278 w 3285278"/>
                <a:gd name="connsiteY6" fmla="*/ 28781 h 249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5278" h="2494473">
                  <a:moveTo>
                    <a:pt x="3285278" y="28781"/>
                  </a:moveTo>
                  <a:lnTo>
                    <a:pt x="3201575" y="0"/>
                  </a:lnTo>
                  <a:lnTo>
                    <a:pt x="635" y="1218456"/>
                  </a:lnTo>
                  <a:lnTo>
                    <a:pt x="0" y="1218456"/>
                  </a:lnTo>
                  <a:lnTo>
                    <a:pt x="0" y="2494474"/>
                  </a:lnTo>
                  <a:lnTo>
                    <a:pt x="635" y="2494474"/>
                  </a:lnTo>
                  <a:lnTo>
                    <a:pt x="3285278" y="28781"/>
                  </a:lnTo>
                  <a:close/>
                </a:path>
              </a:pathLst>
            </a:custGeom>
            <a:solidFill>
              <a:schemeClr val="accent4">
                <a:lumMod val="75000"/>
              </a:schemeClr>
            </a:solidFill>
            <a:ln w="4886" cap="flat">
              <a:noFill/>
              <a:prstDash val="solid"/>
              <a:miter/>
            </a:ln>
          </p:spPr>
          <p:txBody>
            <a:bodyPr rtlCol="0" anchor="ctr"/>
            <a:lstStyle/>
            <a:p>
              <a:endParaRPr lang="en-US" sz="2700"/>
            </a:p>
          </p:txBody>
        </p:sp>
        <p:sp>
          <p:nvSpPr>
            <p:cNvPr id="22" name="Freeform: Shape 21">
              <a:extLst>
                <a:ext uri="{FF2B5EF4-FFF2-40B4-BE49-F238E27FC236}">
                  <a16:creationId xmlns:a16="http://schemas.microsoft.com/office/drawing/2014/main" id="{24C1366F-E581-AFC9-30D4-C7C5BADC8AC2}"/>
                </a:ext>
              </a:extLst>
            </p:cNvPr>
            <p:cNvSpPr/>
            <p:nvPr/>
          </p:nvSpPr>
          <p:spPr>
            <a:xfrm>
              <a:off x="751258" y="465438"/>
              <a:ext cx="5031703" cy="1276017"/>
            </a:xfrm>
            <a:custGeom>
              <a:avLst/>
              <a:gdLst>
                <a:gd name="connsiteX0" fmla="*/ 0 w 5031703"/>
                <a:gd name="connsiteY0" fmla="*/ 0 h 1276017"/>
                <a:gd name="connsiteX1" fmla="*/ 5031704 w 5031703"/>
                <a:gd name="connsiteY1" fmla="*/ 0 h 1276017"/>
                <a:gd name="connsiteX2" fmla="*/ 5031704 w 5031703"/>
                <a:gd name="connsiteY2" fmla="*/ 1276018 h 1276017"/>
                <a:gd name="connsiteX3" fmla="*/ 0 w 5031703"/>
                <a:gd name="connsiteY3" fmla="*/ 1276018 h 1276017"/>
              </a:gdLst>
              <a:ahLst/>
              <a:cxnLst>
                <a:cxn ang="0">
                  <a:pos x="connsiteX0" y="connsiteY0"/>
                </a:cxn>
                <a:cxn ang="0">
                  <a:pos x="connsiteX1" y="connsiteY1"/>
                </a:cxn>
                <a:cxn ang="0">
                  <a:pos x="connsiteX2" y="connsiteY2"/>
                </a:cxn>
                <a:cxn ang="0">
                  <a:pos x="connsiteX3" y="connsiteY3"/>
                </a:cxn>
              </a:cxnLst>
              <a:rect l="l" t="t" r="r" b="b"/>
              <a:pathLst>
                <a:path w="5031703" h="1276017">
                  <a:moveTo>
                    <a:pt x="0" y="0"/>
                  </a:moveTo>
                  <a:lnTo>
                    <a:pt x="5031704" y="0"/>
                  </a:lnTo>
                  <a:lnTo>
                    <a:pt x="5031704" y="1276018"/>
                  </a:lnTo>
                  <a:lnTo>
                    <a:pt x="0" y="1276018"/>
                  </a:lnTo>
                  <a:close/>
                </a:path>
              </a:pathLst>
            </a:custGeom>
            <a:solidFill>
              <a:schemeClr val="accent1"/>
            </a:solidFill>
            <a:ln w="4886" cap="flat">
              <a:noFill/>
              <a:prstDash val="solid"/>
              <a:miter/>
            </a:ln>
          </p:spPr>
          <p:txBody>
            <a:bodyPr rtlCol="0" anchor="ctr"/>
            <a:lstStyle/>
            <a:p>
              <a:endParaRPr lang="en-US" dirty="0">
                <a:solidFill>
                  <a:schemeClr val="bg1"/>
                </a:solidFill>
              </a:endParaRPr>
            </a:p>
          </p:txBody>
        </p:sp>
        <p:sp>
          <p:nvSpPr>
            <p:cNvPr id="23" name="Freeform: Shape 22">
              <a:extLst>
                <a:ext uri="{FF2B5EF4-FFF2-40B4-BE49-F238E27FC236}">
                  <a16:creationId xmlns:a16="http://schemas.microsoft.com/office/drawing/2014/main" id="{E34DC94B-5A03-AC23-E7E6-172377E8E4BE}"/>
                </a:ext>
              </a:extLst>
            </p:cNvPr>
            <p:cNvSpPr/>
            <p:nvPr/>
          </p:nvSpPr>
          <p:spPr>
            <a:xfrm>
              <a:off x="751258" y="1978491"/>
              <a:ext cx="5031703" cy="1276017"/>
            </a:xfrm>
            <a:custGeom>
              <a:avLst/>
              <a:gdLst>
                <a:gd name="connsiteX0" fmla="*/ 0 w 5031703"/>
                <a:gd name="connsiteY0" fmla="*/ 0 h 1276017"/>
                <a:gd name="connsiteX1" fmla="*/ 5031704 w 5031703"/>
                <a:gd name="connsiteY1" fmla="*/ 0 h 1276017"/>
                <a:gd name="connsiteX2" fmla="*/ 5031704 w 5031703"/>
                <a:gd name="connsiteY2" fmla="*/ 1276017 h 1276017"/>
                <a:gd name="connsiteX3" fmla="*/ 0 w 5031703"/>
                <a:gd name="connsiteY3" fmla="*/ 1276017 h 1276017"/>
              </a:gdLst>
              <a:ahLst/>
              <a:cxnLst>
                <a:cxn ang="0">
                  <a:pos x="connsiteX0" y="connsiteY0"/>
                </a:cxn>
                <a:cxn ang="0">
                  <a:pos x="connsiteX1" y="connsiteY1"/>
                </a:cxn>
                <a:cxn ang="0">
                  <a:pos x="connsiteX2" y="connsiteY2"/>
                </a:cxn>
                <a:cxn ang="0">
                  <a:pos x="connsiteX3" y="connsiteY3"/>
                </a:cxn>
              </a:cxnLst>
              <a:rect l="l" t="t" r="r" b="b"/>
              <a:pathLst>
                <a:path w="5031703" h="1276017">
                  <a:moveTo>
                    <a:pt x="0" y="0"/>
                  </a:moveTo>
                  <a:lnTo>
                    <a:pt x="5031704" y="0"/>
                  </a:lnTo>
                  <a:lnTo>
                    <a:pt x="5031704" y="1276017"/>
                  </a:lnTo>
                  <a:lnTo>
                    <a:pt x="0" y="1276017"/>
                  </a:lnTo>
                  <a:close/>
                </a:path>
              </a:pathLst>
            </a:custGeom>
            <a:solidFill>
              <a:schemeClr val="accent2"/>
            </a:solidFill>
            <a:ln w="4886" cap="flat">
              <a:noFill/>
              <a:prstDash val="solid"/>
              <a:miter/>
            </a:ln>
          </p:spPr>
          <p:txBody>
            <a:bodyPr rtlCol="0" anchor="ctr"/>
            <a:lstStyle/>
            <a:p>
              <a:r>
                <a:rPr lang="en-IN" b="1" dirty="0">
                  <a:solidFill>
                    <a:schemeClr val="bg1"/>
                  </a:solidFill>
                </a:rPr>
                <a:t>Cosmetics and Haircare - Strong Performers:</a:t>
              </a:r>
            </a:p>
            <a:p>
              <a:r>
                <a:rPr lang="en-IN" sz="1600" dirty="0">
                  <a:solidFill>
                    <a:schemeClr val="bg1"/>
                  </a:solidFill>
                </a:rPr>
                <a:t>Significant revenue £298.14K, £276.36K </a:t>
              </a:r>
              <a:br>
                <a:rPr lang="en-IN" sz="1600" dirty="0">
                  <a:solidFill>
                    <a:schemeClr val="bg1"/>
                  </a:solidFill>
                </a:rPr>
              </a:br>
              <a:r>
                <a:rPr lang="en-IN" sz="1600" dirty="0">
                  <a:solidFill>
                    <a:schemeClr val="bg1"/>
                  </a:solidFill>
                </a:rPr>
                <a:t>Good orders (15,905). </a:t>
              </a:r>
              <a:br>
                <a:rPr lang="en-IN" sz="1600" dirty="0">
                  <a:solidFill>
                    <a:schemeClr val="bg1"/>
                  </a:solidFill>
                </a:rPr>
              </a:br>
              <a:r>
                <a:rPr lang="en-IN" sz="1600" dirty="0">
                  <a:solidFill>
                    <a:schemeClr val="bg1"/>
                  </a:solidFill>
                </a:rPr>
                <a:t>RPU(£18.75) and (£25.56) is higher than Skincare</a:t>
              </a:r>
              <a:br>
                <a:rPr lang="en-IN" sz="1600" dirty="0">
                  <a:solidFill>
                    <a:schemeClr val="bg1"/>
                  </a:solidFill>
                </a:rPr>
              </a:br>
              <a:r>
                <a:rPr lang="en-IN" sz="1600" dirty="0">
                  <a:solidFill>
                    <a:schemeClr val="bg1"/>
                  </a:solidFill>
                </a:rPr>
                <a:t>However, its order volume and units ordered are much lower than Skincare.</a:t>
              </a:r>
              <a:endParaRPr lang="en-US" sz="1600" dirty="0">
                <a:solidFill>
                  <a:schemeClr val="bg1"/>
                </a:solidFill>
              </a:endParaRPr>
            </a:p>
          </p:txBody>
        </p:sp>
        <p:sp>
          <p:nvSpPr>
            <p:cNvPr id="25" name="Freeform: Shape 24">
              <a:extLst>
                <a:ext uri="{FF2B5EF4-FFF2-40B4-BE49-F238E27FC236}">
                  <a16:creationId xmlns:a16="http://schemas.microsoft.com/office/drawing/2014/main" id="{0DF0EFA7-8A35-7DAE-38FD-8EAD90969A0D}"/>
                </a:ext>
              </a:extLst>
            </p:cNvPr>
            <p:cNvSpPr/>
            <p:nvPr/>
          </p:nvSpPr>
          <p:spPr>
            <a:xfrm>
              <a:off x="751258" y="3525896"/>
              <a:ext cx="5031703" cy="1276017"/>
            </a:xfrm>
            <a:custGeom>
              <a:avLst/>
              <a:gdLst>
                <a:gd name="connsiteX0" fmla="*/ 0 w 5031703"/>
                <a:gd name="connsiteY0" fmla="*/ 0 h 1276017"/>
                <a:gd name="connsiteX1" fmla="*/ 5031704 w 5031703"/>
                <a:gd name="connsiteY1" fmla="*/ 0 h 1276017"/>
                <a:gd name="connsiteX2" fmla="*/ 5031704 w 5031703"/>
                <a:gd name="connsiteY2" fmla="*/ 1276018 h 1276017"/>
                <a:gd name="connsiteX3" fmla="*/ 0 w 5031703"/>
                <a:gd name="connsiteY3" fmla="*/ 1276018 h 1276017"/>
              </a:gdLst>
              <a:ahLst/>
              <a:cxnLst>
                <a:cxn ang="0">
                  <a:pos x="connsiteX0" y="connsiteY0"/>
                </a:cxn>
                <a:cxn ang="0">
                  <a:pos x="connsiteX1" y="connsiteY1"/>
                </a:cxn>
                <a:cxn ang="0">
                  <a:pos x="connsiteX2" y="connsiteY2"/>
                </a:cxn>
                <a:cxn ang="0">
                  <a:pos x="connsiteX3" y="connsiteY3"/>
                </a:cxn>
              </a:cxnLst>
              <a:rect l="l" t="t" r="r" b="b"/>
              <a:pathLst>
                <a:path w="5031703" h="1276017">
                  <a:moveTo>
                    <a:pt x="0" y="0"/>
                  </a:moveTo>
                  <a:lnTo>
                    <a:pt x="5031704" y="0"/>
                  </a:lnTo>
                  <a:lnTo>
                    <a:pt x="5031704" y="1276018"/>
                  </a:lnTo>
                  <a:lnTo>
                    <a:pt x="0" y="1276018"/>
                  </a:lnTo>
                  <a:close/>
                </a:path>
              </a:pathLst>
            </a:custGeom>
            <a:solidFill>
              <a:schemeClr val="accent3"/>
            </a:solidFill>
            <a:ln w="4886" cap="flat">
              <a:noFill/>
              <a:prstDash val="solid"/>
              <a:miter/>
            </a:ln>
          </p:spPr>
          <p:txBody>
            <a:bodyPr rtlCol="0" anchor="ctr"/>
            <a:lstStyle/>
            <a:p>
              <a:endParaRPr lang="en-US" sz="2700" dirty="0"/>
            </a:p>
          </p:txBody>
        </p:sp>
        <p:sp>
          <p:nvSpPr>
            <p:cNvPr id="27" name="Freeform: Shape 26">
              <a:extLst>
                <a:ext uri="{FF2B5EF4-FFF2-40B4-BE49-F238E27FC236}">
                  <a16:creationId xmlns:a16="http://schemas.microsoft.com/office/drawing/2014/main" id="{1667CD30-E581-484B-2162-0BB751935C55}"/>
                </a:ext>
              </a:extLst>
            </p:cNvPr>
            <p:cNvSpPr/>
            <p:nvPr/>
          </p:nvSpPr>
          <p:spPr>
            <a:xfrm>
              <a:off x="751893" y="5116300"/>
              <a:ext cx="5031068" cy="1276017"/>
            </a:xfrm>
            <a:custGeom>
              <a:avLst/>
              <a:gdLst>
                <a:gd name="connsiteX0" fmla="*/ 0 w 5031068"/>
                <a:gd name="connsiteY0" fmla="*/ 0 h 1276017"/>
                <a:gd name="connsiteX1" fmla="*/ 5031068 w 5031068"/>
                <a:gd name="connsiteY1" fmla="*/ 0 h 1276017"/>
                <a:gd name="connsiteX2" fmla="*/ 5031068 w 5031068"/>
                <a:gd name="connsiteY2" fmla="*/ 1276017 h 1276017"/>
                <a:gd name="connsiteX3" fmla="*/ 0 w 5031068"/>
                <a:gd name="connsiteY3" fmla="*/ 1276017 h 1276017"/>
              </a:gdLst>
              <a:ahLst/>
              <a:cxnLst>
                <a:cxn ang="0">
                  <a:pos x="connsiteX0" y="connsiteY0"/>
                </a:cxn>
                <a:cxn ang="0">
                  <a:pos x="connsiteX1" y="connsiteY1"/>
                </a:cxn>
                <a:cxn ang="0">
                  <a:pos x="connsiteX2" y="connsiteY2"/>
                </a:cxn>
                <a:cxn ang="0">
                  <a:pos x="connsiteX3" y="connsiteY3"/>
                </a:cxn>
              </a:cxnLst>
              <a:rect l="l" t="t" r="r" b="b"/>
              <a:pathLst>
                <a:path w="5031068" h="1276017">
                  <a:moveTo>
                    <a:pt x="0" y="0"/>
                  </a:moveTo>
                  <a:lnTo>
                    <a:pt x="5031068" y="0"/>
                  </a:lnTo>
                  <a:lnTo>
                    <a:pt x="5031068" y="1276017"/>
                  </a:lnTo>
                  <a:lnTo>
                    <a:pt x="0" y="1276017"/>
                  </a:lnTo>
                  <a:close/>
                </a:path>
              </a:pathLst>
            </a:custGeom>
            <a:solidFill>
              <a:schemeClr val="accent4"/>
            </a:solidFill>
            <a:ln w="4886" cap="flat">
              <a:noFill/>
              <a:prstDash val="solid"/>
              <a:miter/>
            </a:ln>
          </p:spPr>
          <p:txBody>
            <a:bodyPr rtlCol="0" anchor="ctr"/>
            <a:lstStyle/>
            <a:p>
              <a:endParaRPr lang="en-US" sz="2700"/>
            </a:p>
          </p:txBody>
        </p:sp>
        <p:sp>
          <p:nvSpPr>
            <p:cNvPr id="35" name="TextBox 34">
              <a:extLst>
                <a:ext uri="{FF2B5EF4-FFF2-40B4-BE49-F238E27FC236}">
                  <a16:creationId xmlns:a16="http://schemas.microsoft.com/office/drawing/2014/main" id="{1B2B25B1-CDC1-D86C-8A9A-1F1234319B3D}"/>
                </a:ext>
              </a:extLst>
            </p:cNvPr>
            <p:cNvSpPr txBox="1"/>
            <p:nvPr/>
          </p:nvSpPr>
          <p:spPr>
            <a:xfrm>
              <a:off x="1004073" y="634087"/>
              <a:ext cx="4337547" cy="510262"/>
            </a:xfrm>
            <a:prstGeom prst="rect">
              <a:avLst/>
            </a:prstGeom>
            <a:noFill/>
          </p:spPr>
          <p:txBody>
            <a:bodyPr wrap="square">
              <a:spAutoFit/>
            </a:bodyPr>
            <a:lstStyle/>
            <a:p>
              <a:pPr>
                <a:spcBef>
                  <a:spcPts val="900"/>
                </a:spcBef>
              </a:pPr>
              <a:endParaRPr lang="en-US" sz="2100" b="1" dirty="0">
                <a:solidFill>
                  <a:schemeClr val="bg1"/>
                </a:solidFill>
                <a:latin typeface="Montserrat" panose="00000500000000000000" pitchFamily="2" charset="0"/>
              </a:endParaRPr>
            </a:p>
          </p:txBody>
        </p:sp>
        <p:sp>
          <p:nvSpPr>
            <p:cNvPr id="36" name="TextBox 35">
              <a:extLst>
                <a:ext uri="{FF2B5EF4-FFF2-40B4-BE49-F238E27FC236}">
                  <a16:creationId xmlns:a16="http://schemas.microsoft.com/office/drawing/2014/main" id="{E30CC7EB-FA67-DD56-C556-C79D60DB9056}"/>
                </a:ext>
              </a:extLst>
            </p:cNvPr>
            <p:cNvSpPr txBox="1"/>
            <p:nvPr/>
          </p:nvSpPr>
          <p:spPr>
            <a:xfrm>
              <a:off x="1004073" y="1995731"/>
              <a:ext cx="4337547" cy="231334"/>
            </a:xfrm>
            <a:prstGeom prst="rect">
              <a:avLst/>
            </a:prstGeom>
            <a:noFill/>
          </p:spPr>
          <p:txBody>
            <a:bodyPr wrap="square">
              <a:spAutoFit/>
            </a:bodyPr>
            <a:lstStyle/>
            <a:p>
              <a:pPr>
                <a:spcBef>
                  <a:spcPts val="900"/>
                </a:spcBef>
              </a:pPr>
              <a:endParaRPr lang="en-US" dirty="0">
                <a:solidFill>
                  <a:schemeClr val="bg1"/>
                </a:solidFill>
                <a:latin typeface="Montserrat" panose="00000500000000000000" pitchFamily="2" charset="0"/>
              </a:endParaRPr>
            </a:p>
          </p:txBody>
        </p:sp>
      </p:grpSp>
      <p:sp>
        <p:nvSpPr>
          <p:cNvPr id="6" name="TextBox 5">
            <a:extLst>
              <a:ext uri="{FF2B5EF4-FFF2-40B4-BE49-F238E27FC236}">
                <a16:creationId xmlns:a16="http://schemas.microsoft.com/office/drawing/2014/main" id="{6BF8E104-8D2D-09EC-D315-07E84A087EF0}"/>
              </a:ext>
            </a:extLst>
          </p:cNvPr>
          <p:cNvSpPr txBox="1"/>
          <p:nvPr/>
        </p:nvSpPr>
        <p:spPr>
          <a:xfrm>
            <a:off x="12420600" y="190500"/>
            <a:ext cx="5224721" cy="523220"/>
          </a:xfrm>
          <a:prstGeom prst="rect">
            <a:avLst/>
          </a:prstGeom>
          <a:noFill/>
        </p:spPr>
        <p:txBody>
          <a:bodyPr wrap="square">
            <a:spAutoFit/>
          </a:bodyPr>
          <a:lstStyle/>
          <a:p>
            <a:r>
              <a:rPr lang="en-US" sz="2800" b="1" u="sng" dirty="0">
                <a:solidFill>
                  <a:srgbClr val="545454"/>
                </a:solidFill>
                <a:latin typeface="Cambria" panose="02040503050406030204" pitchFamily="18" charset="0"/>
              </a:rPr>
              <a:t>Metrics by Customer Category</a:t>
            </a:r>
          </a:p>
        </p:txBody>
      </p:sp>
      <p:pic>
        <p:nvPicPr>
          <p:cNvPr id="3" name="Picture 2">
            <a:extLst>
              <a:ext uri="{FF2B5EF4-FFF2-40B4-BE49-F238E27FC236}">
                <a16:creationId xmlns:a16="http://schemas.microsoft.com/office/drawing/2014/main" id="{E06FE878-2A74-F446-A2EC-74FCA29947E5}"/>
              </a:ext>
            </a:extLst>
          </p:cNvPr>
          <p:cNvPicPr>
            <a:picLocks noChangeAspect="1"/>
          </p:cNvPicPr>
          <p:nvPr/>
        </p:nvPicPr>
        <p:blipFill>
          <a:blip r:embed="rId2"/>
          <a:stretch>
            <a:fillRect/>
          </a:stretch>
        </p:blipFill>
        <p:spPr>
          <a:xfrm>
            <a:off x="5219222" y="3421456"/>
            <a:ext cx="12763978" cy="3029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1180FBA2-2699-C57D-9C67-CA7655C7E914}"/>
              </a:ext>
            </a:extLst>
          </p:cNvPr>
          <p:cNvSpPr txBox="1"/>
          <p:nvPr/>
        </p:nvSpPr>
        <p:spPr>
          <a:xfrm>
            <a:off x="329637" y="232178"/>
            <a:ext cx="4654050" cy="1846659"/>
          </a:xfrm>
          <a:prstGeom prst="rect">
            <a:avLst/>
          </a:prstGeom>
          <a:noFill/>
          <a:ln>
            <a:noFill/>
          </a:ln>
        </p:spPr>
        <p:txBody>
          <a:bodyPr wrap="square">
            <a:spAutoFit/>
          </a:bodyPr>
          <a:lstStyle/>
          <a:p>
            <a:r>
              <a:rPr lang="en-IN" b="1" dirty="0">
                <a:solidFill>
                  <a:schemeClr val="bg1"/>
                </a:solidFill>
              </a:rPr>
              <a:t>Skincare Dominant Performance:</a:t>
            </a:r>
            <a:br>
              <a:rPr lang="en-IN" dirty="0">
                <a:solidFill>
                  <a:schemeClr val="bg1"/>
                </a:solidFill>
              </a:rPr>
            </a:br>
            <a:r>
              <a:rPr lang="en-IN" sz="1600" dirty="0">
                <a:solidFill>
                  <a:schemeClr val="bg1"/>
                </a:solidFill>
              </a:rPr>
              <a:t>Revenue - £649.17K</a:t>
            </a:r>
            <a:br>
              <a:rPr lang="en-IN" sz="1600" dirty="0">
                <a:solidFill>
                  <a:schemeClr val="bg1"/>
                </a:solidFill>
              </a:rPr>
            </a:br>
            <a:r>
              <a:rPr lang="en-IN" sz="1600" dirty="0">
                <a:solidFill>
                  <a:schemeClr val="bg1"/>
                </a:solidFill>
              </a:rPr>
              <a:t>Large Units Ordered (62,907) </a:t>
            </a:r>
            <a:br>
              <a:rPr lang="en-IN" sz="1600" dirty="0">
                <a:solidFill>
                  <a:schemeClr val="bg1"/>
                </a:solidFill>
              </a:rPr>
            </a:br>
            <a:r>
              <a:rPr lang="en-IN" sz="1600" dirty="0">
                <a:solidFill>
                  <a:schemeClr val="bg1"/>
                </a:solidFill>
              </a:rPr>
              <a:t>High Order volume (29,238).</a:t>
            </a:r>
          </a:p>
          <a:p>
            <a:r>
              <a:rPr lang="en-IN" sz="1600" dirty="0">
                <a:solidFill>
                  <a:schemeClr val="bg1"/>
                </a:solidFill>
              </a:rPr>
              <a:t>Despite the lower revenue per unit (£10.32), the volume of orders and units ordered makes it the highest-grossing category.</a:t>
            </a:r>
            <a:endParaRPr lang="en-US" sz="1600" dirty="0">
              <a:solidFill>
                <a:schemeClr val="bg1"/>
              </a:solidFill>
            </a:endParaRPr>
          </a:p>
        </p:txBody>
      </p:sp>
      <p:sp>
        <p:nvSpPr>
          <p:cNvPr id="9" name="TextBox 8">
            <a:extLst>
              <a:ext uri="{FF2B5EF4-FFF2-40B4-BE49-F238E27FC236}">
                <a16:creationId xmlns:a16="http://schemas.microsoft.com/office/drawing/2014/main" id="{F569F44B-362A-6939-EAE9-3643C2C29315}"/>
              </a:ext>
            </a:extLst>
          </p:cNvPr>
          <p:cNvSpPr txBox="1"/>
          <p:nvPr/>
        </p:nvSpPr>
        <p:spPr>
          <a:xfrm>
            <a:off x="329637" y="5178638"/>
            <a:ext cx="4764396" cy="1846659"/>
          </a:xfrm>
          <a:prstGeom prst="rect">
            <a:avLst/>
          </a:prstGeom>
          <a:noFill/>
        </p:spPr>
        <p:txBody>
          <a:bodyPr wrap="square">
            <a:spAutoFit/>
          </a:bodyPr>
          <a:lstStyle/>
          <a:p>
            <a:r>
              <a:rPr lang="en-IN" b="1" dirty="0">
                <a:solidFill>
                  <a:schemeClr val="bg1"/>
                </a:solidFill>
              </a:rPr>
              <a:t>Other and Fragrance - High-Value Category</a:t>
            </a:r>
          </a:p>
          <a:p>
            <a:r>
              <a:rPr lang="en-IN" sz="1600" dirty="0">
                <a:solidFill>
                  <a:schemeClr val="bg1"/>
                </a:solidFill>
              </a:rPr>
              <a:t>Highest RPU (£62.20) and (£49.91), indicating that it may be a premium-priced category. </a:t>
            </a:r>
            <a:br>
              <a:rPr lang="en-IN" sz="1600" dirty="0">
                <a:solidFill>
                  <a:schemeClr val="bg1"/>
                </a:solidFill>
              </a:rPr>
            </a:br>
            <a:r>
              <a:rPr lang="en-IN" sz="1600" dirty="0">
                <a:solidFill>
                  <a:schemeClr val="bg1"/>
                </a:solidFill>
              </a:rPr>
              <a:t>Total revenue (£9.89K) and (£7.44K) </a:t>
            </a:r>
            <a:br>
              <a:rPr lang="en-IN" sz="1600" dirty="0">
                <a:solidFill>
                  <a:schemeClr val="bg1"/>
                </a:solidFill>
              </a:rPr>
            </a:br>
            <a:r>
              <a:rPr lang="en-IN" sz="1600" dirty="0">
                <a:solidFill>
                  <a:schemeClr val="bg1"/>
                </a:solidFill>
              </a:rPr>
              <a:t>Total orders (159) and (149) are very low compared to Skincare and Cosmetics, suggesting limited customer base or market penetration.</a:t>
            </a:r>
            <a:endParaRPr lang="en-US" sz="1600" dirty="0">
              <a:solidFill>
                <a:schemeClr val="bg1"/>
              </a:solidFill>
            </a:endParaRPr>
          </a:p>
        </p:txBody>
      </p:sp>
      <p:sp>
        <p:nvSpPr>
          <p:cNvPr id="11" name="TextBox 10">
            <a:extLst>
              <a:ext uri="{FF2B5EF4-FFF2-40B4-BE49-F238E27FC236}">
                <a16:creationId xmlns:a16="http://schemas.microsoft.com/office/drawing/2014/main" id="{0F24A3A1-B041-C0D4-8094-4A2EE79F282D}"/>
              </a:ext>
            </a:extLst>
          </p:cNvPr>
          <p:cNvSpPr txBox="1"/>
          <p:nvPr/>
        </p:nvSpPr>
        <p:spPr>
          <a:xfrm>
            <a:off x="304800" y="7737879"/>
            <a:ext cx="4914422" cy="1600438"/>
          </a:xfrm>
          <a:prstGeom prst="rect">
            <a:avLst/>
          </a:prstGeom>
          <a:noFill/>
        </p:spPr>
        <p:txBody>
          <a:bodyPr wrap="square">
            <a:spAutoFit/>
          </a:bodyPr>
          <a:lstStyle/>
          <a:p>
            <a:r>
              <a:rPr lang="en-IN" b="1" dirty="0">
                <a:solidFill>
                  <a:schemeClr val="bg1"/>
                </a:solidFill>
              </a:rPr>
              <a:t>Body Care - Underperforming:</a:t>
            </a:r>
          </a:p>
          <a:p>
            <a:r>
              <a:rPr lang="en-IN" sz="1600" dirty="0">
                <a:solidFill>
                  <a:schemeClr val="bg1"/>
                </a:solidFill>
              </a:rPr>
              <a:t>Low revenue(£4.43K), suggesting limited interest in this category or poor market presence.</a:t>
            </a:r>
          </a:p>
          <a:p>
            <a:r>
              <a:rPr lang="en-IN" sz="1600" dirty="0">
                <a:solidFill>
                  <a:schemeClr val="bg1"/>
                </a:solidFill>
              </a:rPr>
              <a:t>Other category has moderate performance, though its revenue per unit (£25.56) is decent, it could benefit from more visibility or strategic marketing efforts.</a:t>
            </a:r>
          </a:p>
        </p:txBody>
      </p:sp>
      <p:sp>
        <p:nvSpPr>
          <p:cNvPr id="12" name="Rectangle 11">
            <a:extLst>
              <a:ext uri="{FF2B5EF4-FFF2-40B4-BE49-F238E27FC236}">
                <a16:creationId xmlns:a16="http://schemas.microsoft.com/office/drawing/2014/main" id="{8973D64C-D10E-2AFA-866F-94920DDEB4D6}"/>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811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D9E3EF-E4CF-8A6F-4FBB-B6C14661EC37}"/>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7D827F-614C-601F-2856-563332D02A2B}"/>
              </a:ext>
            </a:extLst>
          </p:cNvPr>
          <p:cNvPicPr>
            <a:picLocks noChangeAspect="1"/>
          </p:cNvPicPr>
          <p:nvPr/>
        </p:nvPicPr>
        <p:blipFill>
          <a:blip r:embed="rId2"/>
          <a:stretch>
            <a:fillRect/>
          </a:stretch>
        </p:blipFill>
        <p:spPr>
          <a:xfrm>
            <a:off x="12176155" y="954177"/>
            <a:ext cx="5575300" cy="367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73A6FDC-361D-4859-F766-09269956228D}"/>
              </a:ext>
            </a:extLst>
          </p:cNvPr>
          <p:cNvPicPr>
            <a:picLocks noChangeAspect="1"/>
          </p:cNvPicPr>
          <p:nvPr/>
        </p:nvPicPr>
        <p:blipFill>
          <a:blip r:embed="rId3"/>
          <a:stretch>
            <a:fillRect/>
          </a:stretch>
        </p:blipFill>
        <p:spPr>
          <a:xfrm>
            <a:off x="6533860" y="873524"/>
            <a:ext cx="4697322" cy="4199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2076CE9F-DA73-DDC5-261B-4C1745F5F6BA}"/>
              </a:ext>
            </a:extLst>
          </p:cNvPr>
          <p:cNvPicPr>
            <a:picLocks noChangeAspect="1"/>
          </p:cNvPicPr>
          <p:nvPr/>
        </p:nvPicPr>
        <p:blipFill>
          <a:blip r:embed="rId4"/>
          <a:stretch>
            <a:fillRect/>
          </a:stretch>
        </p:blipFill>
        <p:spPr>
          <a:xfrm>
            <a:off x="873400" y="1287266"/>
            <a:ext cx="4648194" cy="3409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 name="Graphic 3">
            <a:extLst>
              <a:ext uri="{FF2B5EF4-FFF2-40B4-BE49-F238E27FC236}">
                <a16:creationId xmlns:a16="http://schemas.microsoft.com/office/drawing/2014/main" id="{B6B75813-AF42-B569-B2A4-216ABDD10ACD}"/>
              </a:ext>
            </a:extLst>
          </p:cNvPr>
          <p:cNvGrpSpPr/>
          <p:nvPr/>
        </p:nvGrpSpPr>
        <p:grpSpPr>
          <a:xfrm>
            <a:off x="6275966" y="5478967"/>
            <a:ext cx="127246" cy="31135"/>
            <a:chOff x="3146031" y="2416502"/>
            <a:chExt cx="100898" cy="24688"/>
          </a:xfrm>
        </p:grpSpPr>
        <p:sp>
          <p:nvSpPr>
            <p:cNvPr id="60" name="Freeform: Shape 14">
              <a:extLst>
                <a:ext uri="{FF2B5EF4-FFF2-40B4-BE49-F238E27FC236}">
                  <a16:creationId xmlns:a16="http://schemas.microsoft.com/office/drawing/2014/main" id="{C29BDE14-5ABE-CD2D-151F-0892A93C3DD1}"/>
                </a:ext>
              </a:extLst>
            </p:cNvPr>
            <p:cNvSpPr/>
            <p:nvPr/>
          </p:nvSpPr>
          <p:spPr>
            <a:xfrm>
              <a:off x="3146031" y="2416502"/>
              <a:ext cx="72351" cy="19116"/>
            </a:xfrm>
            <a:custGeom>
              <a:avLst/>
              <a:gdLst>
                <a:gd name="connsiteX0" fmla="*/ 59322 w 72351"/>
                <a:gd name="connsiteY0" fmla="*/ 18688 h 19116"/>
                <a:gd name="connsiteX1" fmla="*/ 0 w 72351"/>
                <a:gd name="connsiteY1" fmla="*/ 0 h 19116"/>
                <a:gd name="connsiteX2" fmla="*/ 13116 w 72351"/>
                <a:gd name="connsiteY2" fmla="*/ 429 h 19116"/>
                <a:gd name="connsiteX3" fmla="*/ 72352 w 72351"/>
                <a:gd name="connsiteY3" fmla="*/ 19117 h 19116"/>
                <a:gd name="connsiteX4" fmla="*/ 59322 w 72351"/>
                <a:gd name="connsiteY4" fmla="*/ 18688 h 1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51" h="19116">
                  <a:moveTo>
                    <a:pt x="59322" y="18688"/>
                  </a:moveTo>
                  <a:lnTo>
                    <a:pt x="0" y="0"/>
                  </a:lnTo>
                  <a:cubicBezTo>
                    <a:pt x="4458" y="0"/>
                    <a:pt x="8573" y="0"/>
                    <a:pt x="13116" y="429"/>
                  </a:cubicBezTo>
                  <a:lnTo>
                    <a:pt x="72352" y="19117"/>
                  </a:lnTo>
                  <a:cubicBezTo>
                    <a:pt x="68066" y="19117"/>
                    <a:pt x="63779" y="18602"/>
                    <a:pt x="59322" y="18688"/>
                  </a:cubicBezTo>
                </a:path>
              </a:pathLst>
            </a:custGeom>
            <a:solidFill>
              <a:srgbClr val="949494"/>
            </a:solidFill>
            <a:ln w="8572" cap="flat">
              <a:noFill/>
              <a:prstDash val="solid"/>
              <a:miter/>
            </a:ln>
          </p:spPr>
          <p:txBody>
            <a:bodyPr rtlCol="0" anchor="ctr"/>
            <a:lstStyle/>
            <a:p>
              <a:endParaRPr lang="en-US"/>
            </a:p>
          </p:txBody>
        </p:sp>
        <p:sp>
          <p:nvSpPr>
            <p:cNvPr id="61" name="Freeform: Shape 15">
              <a:extLst>
                <a:ext uri="{FF2B5EF4-FFF2-40B4-BE49-F238E27FC236}">
                  <a16:creationId xmlns:a16="http://schemas.microsoft.com/office/drawing/2014/main" id="{65A8F86E-58D9-1A5E-7034-BADAA00E0B2B}"/>
                </a:ext>
              </a:extLst>
            </p:cNvPr>
            <p:cNvSpPr/>
            <p:nvPr/>
          </p:nvSpPr>
          <p:spPr>
            <a:xfrm>
              <a:off x="3159147" y="2416930"/>
              <a:ext cx="87782" cy="24260"/>
            </a:xfrm>
            <a:custGeom>
              <a:avLst/>
              <a:gdLst>
                <a:gd name="connsiteX0" fmla="*/ 59236 w 87782"/>
                <a:gd name="connsiteY0" fmla="*/ 18688 h 24260"/>
                <a:gd name="connsiteX1" fmla="*/ 0 w 87782"/>
                <a:gd name="connsiteY1" fmla="*/ 0 h 24260"/>
                <a:gd name="connsiteX2" fmla="*/ 28461 w 87782"/>
                <a:gd name="connsiteY2" fmla="*/ 5572 h 24260"/>
                <a:gd name="connsiteX3" fmla="*/ 87782 w 87782"/>
                <a:gd name="connsiteY3" fmla="*/ 24260 h 24260"/>
                <a:gd name="connsiteX4" fmla="*/ 59236 w 87782"/>
                <a:gd name="connsiteY4" fmla="*/ 18688 h 24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82" h="24260">
                  <a:moveTo>
                    <a:pt x="59236" y="18688"/>
                  </a:moveTo>
                  <a:lnTo>
                    <a:pt x="0" y="0"/>
                  </a:lnTo>
                  <a:cubicBezTo>
                    <a:pt x="9670" y="754"/>
                    <a:pt x="19220" y="2623"/>
                    <a:pt x="28461" y="5572"/>
                  </a:cubicBezTo>
                  <a:lnTo>
                    <a:pt x="87782" y="24260"/>
                  </a:lnTo>
                  <a:cubicBezTo>
                    <a:pt x="78516" y="21311"/>
                    <a:pt x="68931" y="19442"/>
                    <a:pt x="59236" y="18688"/>
                  </a:cubicBezTo>
                </a:path>
              </a:pathLst>
            </a:custGeom>
            <a:solidFill>
              <a:srgbClr val="999999"/>
            </a:solidFill>
            <a:ln w="8572" cap="flat">
              <a:noFill/>
              <a:prstDash val="solid"/>
              <a:miter/>
            </a:ln>
          </p:spPr>
          <p:txBody>
            <a:bodyPr rtlCol="0" anchor="ctr"/>
            <a:lstStyle/>
            <a:p>
              <a:endParaRPr lang="en-US"/>
            </a:p>
          </p:txBody>
        </p:sp>
      </p:grpSp>
      <p:grpSp>
        <p:nvGrpSpPr>
          <p:cNvPr id="24" name="Graphic 3">
            <a:extLst>
              <a:ext uri="{FF2B5EF4-FFF2-40B4-BE49-F238E27FC236}">
                <a16:creationId xmlns:a16="http://schemas.microsoft.com/office/drawing/2014/main" id="{55F81174-5137-D941-B600-0AC457948E12}"/>
              </a:ext>
            </a:extLst>
          </p:cNvPr>
          <p:cNvGrpSpPr/>
          <p:nvPr/>
        </p:nvGrpSpPr>
        <p:grpSpPr>
          <a:xfrm>
            <a:off x="12368674" y="5478967"/>
            <a:ext cx="127246" cy="31135"/>
            <a:chOff x="3146031" y="2416502"/>
            <a:chExt cx="100898" cy="24688"/>
          </a:xfrm>
        </p:grpSpPr>
        <p:sp>
          <p:nvSpPr>
            <p:cNvPr id="56" name="Freeform: Shape 157">
              <a:extLst>
                <a:ext uri="{FF2B5EF4-FFF2-40B4-BE49-F238E27FC236}">
                  <a16:creationId xmlns:a16="http://schemas.microsoft.com/office/drawing/2014/main" id="{F98C8891-C47F-846E-E70A-D5802043279A}"/>
                </a:ext>
              </a:extLst>
            </p:cNvPr>
            <p:cNvSpPr/>
            <p:nvPr/>
          </p:nvSpPr>
          <p:spPr>
            <a:xfrm>
              <a:off x="3146031" y="2416502"/>
              <a:ext cx="72351" cy="19116"/>
            </a:xfrm>
            <a:custGeom>
              <a:avLst/>
              <a:gdLst>
                <a:gd name="connsiteX0" fmla="*/ 59322 w 72351"/>
                <a:gd name="connsiteY0" fmla="*/ 18688 h 19116"/>
                <a:gd name="connsiteX1" fmla="*/ 0 w 72351"/>
                <a:gd name="connsiteY1" fmla="*/ 0 h 19116"/>
                <a:gd name="connsiteX2" fmla="*/ 13116 w 72351"/>
                <a:gd name="connsiteY2" fmla="*/ 429 h 19116"/>
                <a:gd name="connsiteX3" fmla="*/ 72352 w 72351"/>
                <a:gd name="connsiteY3" fmla="*/ 19117 h 19116"/>
                <a:gd name="connsiteX4" fmla="*/ 59322 w 72351"/>
                <a:gd name="connsiteY4" fmla="*/ 18688 h 1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51" h="19116">
                  <a:moveTo>
                    <a:pt x="59322" y="18688"/>
                  </a:moveTo>
                  <a:lnTo>
                    <a:pt x="0" y="0"/>
                  </a:lnTo>
                  <a:cubicBezTo>
                    <a:pt x="4458" y="0"/>
                    <a:pt x="8573" y="0"/>
                    <a:pt x="13116" y="429"/>
                  </a:cubicBezTo>
                  <a:lnTo>
                    <a:pt x="72352" y="19117"/>
                  </a:lnTo>
                  <a:cubicBezTo>
                    <a:pt x="68066" y="19117"/>
                    <a:pt x="63779" y="18602"/>
                    <a:pt x="59322" y="18688"/>
                  </a:cubicBezTo>
                </a:path>
              </a:pathLst>
            </a:custGeom>
            <a:solidFill>
              <a:srgbClr val="949494"/>
            </a:solidFill>
            <a:ln w="8572" cap="flat">
              <a:noFill/>
              <a:prstDash val="solid"/>
              <a:miter/>
            </a:ln>
          </p:spPr>
          <p:txBody>
            <a:bodyPr rtlCol="0" anchor="ctr"/>
            <a:lstStyle/>
            <a:p>
              <a:endParaRPr lang="en-US"/>
            </a:p>
          </p:txBody>
        </p:sp>
        <p:sp>
          <p:nvSpPr>
            <p:cNvPr id="57" name="Freeform: Shape 158">
              <a:extLst>
                <a:ext uri="{FF2B5EF4-FFF2-40B4-BE49-F238E27FC236}">
                  <a16:creationId xmlns:a16="http://schemas.microsoft.com/office/drawing/2014/main" id="{4F7D9F88-D2EA-9925-A252-0A3A4EE0CEF1}"/>
                </a:ext>
              </a:extLst>
            </p:cNvPr>
            <p:cNvSpPr/>
            <p:nvPr/>
          </p:nvSpPr>
          <p:spPr>
            <a:xfrm>
              <a:off x="3159147" y="2416930"/>
              <a:ext cx="87782" cy="24260"/>
            </a:xfrm>
            <a:custGeom>
              <a:avLst/>
              <a:gdLst>
                <a:gd name="connsiteX0" fmla="*/ 59236 w 87782"/>
                <a:gd name="connsiteY0" fmla="*/ 18688 h 24260"/>
                <a:gd name="connsiteX1" fmla="*/ 0 w 87782"/>
                <a:gd name="connsiteY1" fmla="*/ 0 h 24260"/>
                <a:gd name="connsiteX2" fmla="*/ 28461 w 87782"/>
                <a:gd name="connsiteY2" fmla="*/ 5572 h 24260"/>
                <a:gd name="connsiteX3" fmla="*/ 87782 w 87782"/>
                <a:gd name="connsiteY3" fmla="*/ 24260 h 24260"/>
                <a:gd name="connsiteX4" fmla="*/ 59236 w 87782"/>
                <a:gd name="connsiteY4" fmla="*/ 18688 h 24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82" h="24260">
                  <a:moveTo>
                    <a:pt x="59236" y="18688"/>
                  </a:moveTo>
                  <a:lnTo>
                    <a:pt x="0" y="0"/>
                  </a:lnTo>
                  <a:cubicBezTo>
                    <a:pt x="9670" y="754"/>
                    <a:pt x="19220" y="2623"/>
                    <a:pt x="28461" y="5572"/>
                  </a:cubicBezTo>
                  <a:lnTo>
                    <a:pt x="87782" y="24260"/>
                  </a:lnTo>
                  <a:cubicBezTo>
                    <a:pt x="78516" y="21311"/>
                    <a:pt x="68931" y="19442"/>
                    <a:pt x="59236" y="18688"/>
                  </a:cubicBezTo>
                </a:path>
              </a:pathLst>
            </a:custGeom>
            <a:solidFill>
              <a:srgbClr val="999999"/>
            </a:solidFill>
            <a:ln w="8572" cap="flat">
              <a:noFill/>
              <a:prstDash val="solid"/>
              <a:miter/>
            </a:ln>
          </p:spPr>
          <p:txBody>
            <a:bodyPr rtlCol="0" anchor="ctr"/>
            <a:lstStyle/>
            <a:p>
              <a:endParaRPr lang="en-US"/>
            </a:p>
          </p:txBody>
        </p:sp>
      </p:grpSp>
      <p:sp>
        <p:nvSpPr>
          <p:cNvPr id="36" name="TextBox 35">
            <a:extLst>
              <a:ext uri="{FF2B5EF4-FFF2-40B4-BE49-F238E27FC236}">
                <a16:creationId xmlns:a16="http://schemas.microsoft.com/office/drawing/2014/main" id="{FB033EF0-FC30-197B-879A-D0AFC388B0C3}"/>
              </a:ext>
            </a:extLst>
          </p:cNvPr>
          <p:cNvSpPr txBox="1"/>
          <p:nvPr/>
        </p:nvSpPr>
        <p:spPr>
          <a:xfrm>
            <a:off x="7755291" y="6295443"/>
            <a:ext cx="1971691" cy="525643"/>
          </a:xfrm>
          <a:prstGeom prst="rect">
            <a:avLst/>
          </a:prstGeom>
          <a:noFill/>
        </p:spPr>
        <p:txBody>
          <a:bodyPr wrap="square">
            <a:spAutoFit/>
          </a:bodyPr>
          <a:lstStyle/>
          <a:p>
            <a:pPr algn="ctr"/>
            <a:r>
              <a:rPr lang="en-US" sz="1400" b="1" i="0" dirty="0">
                <a:solidFill>
                  <a:schemeClr val="bg1"/>
                </a:solidFill>
                <a:effectLst/>
                <a:latin typeface="Montserrat" panose="00000500000000000000" pitchFamily="2" charset="0"/>
              </a:rPr>
              <a:t>Strategic HR Department</a:t>
            </a:r>
            <a:endParaRPr lang="en-US" sz="1400" b="1" dirty="0">
              <a:solidFill>
                <a:schemeClr val="bg1"/>
              </a:solidFill>
              <a:latin typeface="Montserrat" panose="00000500000000000000" pitchFamily="2" charset="0"/>
            </a:endParaRPr>
          </a:p>
        </p:txBody>
      </p:sp>
      <p:sp>
        <p:nvSpPr>
          <p:cNvPr id="93" name="TextBox 92">
            <a:extLst>
              <a:ext uri="{FF2B5EF4-FFF2-40B4-BE49-F238E27FC236}">
                <a16:creationId xmlns:a16="http://schemas.microsoft.com/office/drawing/2014/main" id="{96800A21-0422-142C-C239-484EDA0C1A17}"/>
              </a:ext>
            </a:extLst>
          </p:cNvPr>
          <p:cNvSpPr txBox="1"/>
          <p:nvPr/>
        </p:nvSpPr>
        <p:spPr>
          <a:xfrm>
            <a:off x="310185" y="286775"/>
            <a:ext cx="7081215" cy="523220"/>
          </a:xfrm>
          <a:prstGeom prst="rect">
            <a:avLst/>
          </a:prstGeom>
          <a:noFill/>
        </p:spPr>
        <p:txBody>
          <a:bodyPr wrap="square">
            <a:spAutoFit/>
          </a:bodyPr>
          <a:lstStyle/>
          <a:p>
            <a:r>
              <a:rPr lang="en-US" sz="2800" b="1" u="sng" dirty="0">
                <a:solidFill>
                  <a:srgbClr val="545454"/>
                </a:solidFill>
                <a:latin typeface="Cambria" panose="02040503050406030204" pitchFamily="18" charset="0"/>
              </a:rPr>
              <a:t>Channels Performance for all Categories</a:t>
            </a:r>
          </a:p>
        </p:txBody>
      </p:sp>
      <p:grpSp>
        <p:nvGrpSpPr>
          <p:cNvPr id="94" name="Group 93">
            <a:extLst>
              <a:ext uri="{FF2B5EF4-FFF2-40B4-BE49-F238E27FC236}">
                <a16:creationId xmlns:a16="http://schemas.microsoft.com/office/drawing/2014/main" id="{74608AB1-5DED-B3D2-69BA-1F00D71176C1}"/>
              </a:ext>
            </a:extLst>
          </p:cNvPr>
          <p:cNvGrpSpPr/>
          <p:nvPr/>
        </p:nvGrpSpPr>
        <p:grpSpPr>
          <a:xfrm>
            <a:off x="4191000" y="4863014"/>
            <a:ext cx="8861850" cy="5294714"/>
            <a:chOff x="3418195" y="1485900"/>
            <a:chExt cx="10793105" cy="7086600"/>
          </a:xfrm>
        </p:grpSpPr>
        <p:grpSp>
          <p:nvGrpSpPr>
            <p:cNvPr id="95" name="Group 94">
              <a:extLst>
                <a:ext uri="{FF2B5EF4-FFF2-40B4-BE49-F238E27FC236}">
                  <a16:creationId xmlns:a16="http://schemas.microsoft.com/office/drawing/2014/main" id="{F370B143-AB17-C87A-7A26-AD1830440D1B}"/>
                </a:ext>
              </a:extLst>
            </p:cNvPr>
            <p:cNvGrpSpPr/>
            <p:nvPr/>
          </p:nvGrpSpPr>
          <p:grpSpPr>
            <a:xfrm>
              <a:off x="5257800" y="1485900"/>
              <a:ext cx="7315200" cy="7086600"/>
              <a:chOff x="228600" y="2095500"/>
              <a:chExt cx="7315200" cy="7010400"/>
            </a:xfrm>
          </p:grpSpPr>
          <p:pic>
            <p:nvPicPr>
              <p:cNvPr id="99" name="Picture 22">
                <a:extLst>
                  <a:ext uri="{FF2B5EF4-FFF2-40B4-BE49-F238E27FC236}">
                    <a16:creationId xmlns:a16="http://schemas.microsoft.com/office/drawing/2014/main" id="{C5AC42E2-71CC-F93C-D248-6A1F8DCB02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095500"/>
                <a:ext cx="7315200" cy="701040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4">
                <a:extLst>
                  <a:ext uri="{FF2B5EF4-FFF2-40B4-BE49-F238E27FC236}">
                    <a16:creationId xmlns:a16="http://schemas.microsoft.com/office/drawing/2014/main" id="{D9990A85-A336-9E33-4FE4-4347C8E0C8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5448300"/>
                <a:ext cx="609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6">
                <a:extLst>
                  <a:ext uri="{FF2B5EF4-FFF2-40B4-BE49-F238E27FC236}">
                    <a16:creationId xmlns:a16="http://schemas.microsoft.com/office/drawing/2014/main" id="{E4919BAF-2FAA-E59E-276A-375BBD3902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5905500"/>
                <a:ext cx="609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8">
                <a:extLst>
                  <a:ext uri="{FF2B5EF4-FFF2-40B4-BE49-F238E27FC236}">
                    <a16:creationId xmlns:a16="http://schemas.microsoft.com/office/drawing/2014/main" id="{AB5F218F-BDCE-8B65-4AA8-946A9A82A8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0" y="6311900"/>
                <a:ext cx="609600" cy="762000"/>
              </a:xfrm>
              <a:prstGeom prst="rect">
                <a:avLst/>
              </a:prstGeom>
              <a:noFill/>
              <a:extLst>
                <a:ext uri="{909E8E84-426E-40DD-AFC4-6F175D3DCCD1}">
                  <a14:hiddenFill xmlns:a14="http://schemas.microsoft.com/office/drawing/2010/main">
                    <a:solidFill>
                      <a:srgbClr val="FFFFFF"/>
                    </a:solidFill>
                  </a14:hiddenFill>
                </a:ext>
              </a:extLst>
            </p:spPr>
          </p:pic>
        </p:grpSp>
        <p:sp>
          <p:nvSpPr>
            <p:cNvPr id="96" name="TextBox 95">
              <a:extLst>
                <a:ext uri="{FF2B5EF4-FFF2-40B4-BE49-F238E27FC236}">
                  <a16:creationId xmlns:a16="http://schemas.microsoft.com/office/drawing/2014/main" id="{3EC7C5FF-33DE-094C-706D-6F54A64121CD}"/>
                </a:ext>
              </a:extLst>
            </p:cNvPr>
            <p:cNvSpPr txBox="1"/>
            <p:nvPr/>
          </p:nvSpPr>
          <p:spPr>
            <a:xfrm>
              <a:off x="7542127" y="2354545"/>
              <a:ext cx="2898947" cy="1977299"/>
            </a:xfrm>
            <a:prstGeom prst="rect">
              <a:avLst/>
            </a:prstGeom>
            <a:noFill/>
          </p:spPr>
          <p:txBody>
            <a:bodyPr wrap="square">
              <a:spAutoFit/>
            </a:bodyPr>
            <a:lstStyle/>
            <a:p>
              <a:pPr algn="ctr"/>
              <a:r>
                <a:rPr lang="en-IN" b="1" dirty="0"/>
                <a:t>Affiliate marketing </a:t>
              </a:r>
              <a:r>
                <a:rPr lang="en-IN" dirty="0"/>
                <a:t>is the top driver of order volumes across most regions, categories, and brands.</a:t>
              </a:r>
              <a:endParaRPr lang="en-US" dirty="0"/>
            </a:p>
          </p:txBody>
        </p:sp>
        <p:sp>
          <p:nvSpPr>
            <p:cNvPr id="97" name="TextBox 96">
              <a:extLst>
                <a:ext uri="{FF2B5EF4-FFF2-40B4-BE49-F238E27FC236}">
                  <a16:creationId xmlns:a16="http://schemas.microsoft.com/office/drawing/2014/main" id="{5670C800-A9AC-AD58-A3C7-63ACF0482502}"/>
                </a:ext>
              </a:extLst>
            </p:cNvPr>
            <p:cNvSpPr txBox="1"/>
            <p:nvPr/>
          </p:nvSpPr>
          <p:spPr>
            <a:xfrm>
              <a:off x="10538269" y="4049134"/>
              <a:ext cx="3673031" cy="1606555"/>
            </a:xfrm>
            <a:prstGeom prst="rect">
              <a:avLst/>
            </a:prstGeom>
            <a:noFill/>
          </p:spPr>
          <p:txBody>
            <a:bodyPr wrap="square">
              <a:spAutoFit/>
            </a:bodyPr>
            <a:lstStyle/>
            <a:p>
              <a:pPr algn="ctr"/>
              <a:r>
                <a:rPr lang="en-IN" b="1" dirty="0"/>
                <a:t>PPC channels</a:t>
              </a:r>
              <a:r>
                <a:rPr lang="en-IN" dirty="0"/>
                <a:t> drives the most almost all the categories and regions.</a:t>
              </a:r>
              <a:br>
                <a:rPr lang="en-IN" dirty="0"/>
              </a:br>
              <a:endParaRPr lang="en-US" dirty="0"/>
            </a:p>
          </p:txBody>
        </p:sp>
        <p:sp>
          <p:nvSpPr>
            <p:cNvPr id="98" name="TextBox 97">
              <a:extLst>
                <a:ext uri="{FF2B5EF4-FFF2-40B4-BE49-F238E27FC236}">
                  <a16:creationId xmlns:a16="http://schemas.microsoft.com/office/drawing/2014/main" id="{9BDC1885-F6D4-BC42-7EEC-D7127C18041F}"/>
                </a:ext>
              </a:extLst>
            </p:cNvPr>
            <p:cNvSpPr txBox="1"/>
            <p:nvPr/>
          </p:nvSpPr>
          <p:spPr>
            <a:xfrm>
              <a:off x="3418195" y="3937599"/>
              <a:ext cx="3721911" cy="1606555"/>
            </a:xfrm>
            <a:prstGeom prst="rect">
              <a:avLst/>
            </a:prstGeom>
            <a:noFill/>
          </p:spPr>
          <p:txBody>
            <a:bodyPr wrap="square">
              <a:spAutoFit/>
            </a:bodyPr>
            <a:lstStyle/>
            <a:p>
              <a:pPr algn="ctr"/>
              <a:r>
                <a:rPr lang="en-IN" b="1" dirty="0"/>
                <a:t>Organic reach</a:t>
              </a:r>
              <a:r>
                <a:rPr lang="en-IN" dirty="0"/>
                <a:t> is particularly effective in the UK, Europe, and for brand </a:t>
              </a:r>
              <a:r>
                <a:rPr lang="en-IN" b="1" dirty="0"/>
                <a:t>5598</a:t>
              </a:r>
              <a:r>
                <a:rPr lang="en-IN" dirty="0"/>
                <a:t> in the Skincare category.</a:t>
              </a:r>
              <a:endParaRPr lang="en-US" dirty="0"/>
            </a:p>
          </p:txBody>
        </p:sp>
      </p:grpSp>
      <p:sp>
        <p:nvSpPr>
          <p:cNvPr id="103" name="TextBox 102">
            <a:extLst>
              <a:ext uri="{FF2B5EF4-FFF2-40B4-BE49-F238E27FC236}">
                <a16:creationId xmlns:a16="http://schemas.microsoft.com/office/drawing/2014/main" id="{5B2EEBA5-F186-744E-DF2C-05BB3213186C}"/>
              </a:ext>
            </a:extLst>
          </p:cNvPr>
          <p:cNvSpPr txBox="1"/>
          <p:nvPr/>
        </p:nvSpPr>
        <p:spPr>
          <a:xfrm>
            <a:off x="12868081" y="7846177"/>
            <a:ext cx="5003800" cy="1477328"/>
          </a:xfrm>
          <a:prstGeom prst="rect">
            <a:avLst/>
          </a:prstGeom>
          <a:noFill/>
        </p:spPr>
        <p:txBody>
          <a:bodyPr wrap="square" rtlCol="0">
            <a:spAutoFit/>
          </a:bodyPr>
          <a:lstStyle/>
          <a:p>
            <a:pPr marL="285750" indent="-285750">
              <a:buFont typeface="Arial" panose="020B0604020202020204" pitchFamily="34" charset="0"/>
              <a:buChar char="•"/>
            </a:pPr>
            <a:r>
              <a:rPr lang="en-IN" b="1" dirty="0"/>
              <a:t>Email marketing</a:t>
            </a:r>
            <a:r>
              <a:rPr lang="en-IN" dirty="0"/>
              <a:t> continues to be a key contributor for all the categories.</a:t>
            </a:r>
          </a:p>
          <a:p>
            <a:pPr marL="285750" indent="-285750">
              <a:buFont typeface="Arial" panose="020B0604020202020204" pitchFamily="34" charset="0"/>
              <a:buChar char="•"/>
            </a:pPr>
            <a:r>
              <a:rPr lang="en-IN" dirty="0"/>
              <a:t>Marketing strategy for category other, Fragrance and Body care is not working well in terms of orders</a:t>
            </a:r>
            <a:endParaRPr lang="en-US" dirty="0"/>
          </a:p>
        </p:txBody>
      </p:sp>
    </p:spTree>
    <p:extLst>
      <p:ext uri="{BB962C8B-B14F-4D97-AF65-F5344CB8AC3E}">
        <p14:creationId xmlns:p14="http://schemas.microsoft.com/office/powerpoint/2010/main" val="1060696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2DEE73-3C00-042F-57E9-EDD36BB5B55F}"/>
              </a:ext>
            </a:extLst>
          </p:cNvPr>
          <p:cNvPicPr>
            <a:picLocks noChangeAspect="1"/>
          </p:cNvPicPr>
          <p:nvPr/>
        </p:nvPicPr>
        <p:blipFill>
          <a:blip r:embed="rId2"/>
          <a:stretch>
            <a:fillRect/>
          </a:stretch>
        </p:blipFill>
        <p:spPr>
          <a:xfrm>
            <a:off x="683821" y="924126"/>
            <a:ext cx="7543801" cy="7543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7A8B31B7-369F-156D-3D74-F4C819866DBF}"/>
              </a:ext>
            </a:extLst>
          </p:cNvPr>
          <p:cNvPicPr>
            <a:picLocks noChangeAspect="1"/>
          </p:cNvPicPr>
          <p:nvPr/>
        </p:nvPicPr>
        <p:blipFill>
          <a:blip r:embed="rId3"/>
          <a:stretch>
            <a:fillRect/>
          </a:stretch>
        </p:blipFill>
        <p:spPr>
          <a:xfrm>
            <a:off x="10060380" y="928580"/>
            <a:ext cx="4662492" cy="75393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4683E0E-0E88-C63C-72E6-A6F453FEA096}"/>
              </a:ext>
            </a:extLst>
          </p:cNvPr>
          <p:cNvSpPr txBox="1"/>
          <p:nvPr/>
        </p:nvSpPr>
        <p:spPr>
          <a:xfrm>
            <a:off x="457200" y="8724900"/>
            <a:ext cx="17373600" cy="646331"/>
          </a:xfrm>
          <a:prstGeom prst="rect">
            <a:avLst/>
          </a:prstGeom>
          <a:noFill/>
        </p:spPr>
        <p:txBody>
          <a:bodyPr wrap="square">
            <a:spAutoFit/>
          </a:bodyPr>
          <a:lstStyle/>
          <a:p>
            <a:pPr eaLnBrk="1" hangingPunct="1"/>
            <a:r>
              <a:rPr lang="en-IN" altLang="en-US" dirty="0"/>
              <a:t>Both the visuals show the relation between units sold and revenue at category level. We can understand that Skincare has the highest market share in both the units sold and revenue across all regions. Although the category skin care has low RPU products, due to the volume of units sold it generates a higher revenue.</a:t>
            </a:r>
            <a:endParaRPr lang="en-GB" altLang="en-US" dirty="0"/>
          </a:p>
        </p:txBody>
      </p:sp>
      <p:sp>
        <p:nvSpPr>
          <p:cNvPr id="7" name="Rectangle 6">
            <a:extLst>
              <a:ext uri="{FF2B5EF4-FFF2-40B4-BE49-F238E27FC236}">
                <a16:creationId xmlns:a16="http://schemas.microsoft.com/office/drawing/2014/main" id="{5D362F25-E5BA-693E-DBFB-CE9AE882A856}"/>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6E4B477-6F3C-32F2-3554-94CCD5E9BD53}"/>
              </a:ext>
            </a:extLst>
          </p:cNvPr>
          <p:cNvSpPr txBox="1"/>
          <p:nvPr/>
        </p:nvSpPr>
        <p:spPr>
          <a:xfrm>
            <a:off x="457200" y="272420"/>
            <a:ext cx="8074390" cy="523220"/>
          </a:xfrm>
          <a:prstGeom prst="rect">
            <a:avLst/>
          </a:prstGeom>
          <a:noFill/>
        </p:spPr>
        <p:txBody>
          <a:bodyPr wrap="none" rtlCol="0">
            <a:spAutoFit/>
          </a:bodyPr>
          <a:lstStyle/>
          <a:p>
            <a:r>
              <a:rPr lang="en-US" sz="2800" b="1" u="sng" dirty="0">
                <a:solidFill>
                  <a:srgbClr val="545454"/>
                </a:solidFill>
                <a:latin typeface="Cambria" panose="02040503050406030204" pitchFamily="18" charset="0"/>
              </a:rPr>
              <a:t>Revenue, Units and RPU by Category and Brands</a:t>
            </a:r>
          </a:p>
        </p:txBody>
      </p:sp>
    </p:spTree>
    <p:extLst>
      <p:ext uri="{BB962C8B-B14F-4D97-AF65-F5344CB8AC3E}">
        <p14:creationId xmlns:p14="http://schemas.microsoft.com/office/powerpoint/2010/main" val="166288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FDB3A1-E2B4-639B-2803-D985C30E7A8B}"/>
              </a:ext>
            </a:extLst>
          </p:cNvPr>
          <p:cNvPicPr>
            <a:picLocks noChangeAspect="1"/>
          </p:cNvPicPr>
          <p:nvPr/>
        </p:nvPicPr>
        <p:blipFill>
          <a:blip r:embed="rId2"/>
          <a:stretch>
            <a:fillRect/>
          </a:stretch>
        </p:blipFill>
        <p:spPr>
          <a:xfrm>
            <a:off x="609600" y="655498"/>
            <a:ext cx="7782004" cy="44880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8CE32AB1-4B3E-38A1-BB6C-09C981C458C3}"/>
              </a:ext>
            </a:extLst>
          </p:cNvPr>
          <p:cNvPicPr>
            <a:picLocks noChangeAspect="1"/>
          </p:cNvPicPr>
          <p:nvPr/>
        </p:nvPicPr>
        <p:blipFill>
          <a:blip r:embed="rId3"/>
          <a:stretch>
            <a:fillRect/>
          </a:stretch>
        </p:blipFill>
        <p:spPr>
          <a:xfrm>
            <a:off x="573374" y="5861779"/>
            <a:ext cx="10023194" cy="3581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extLst>
              <a:ext uri="{FF2B5EF4-FFF2-40B4-BE49-F238E27FC236}">
                <a16:creationId xmlns:a16="http://schemas.microsoft.com/office/drawing/2014/main" id="{769D72E4-216C-5256-8692-348E4D6C636C}"/>
              </a:ext>
            </a:extLst>
          </p:cNvPr>
          <p:cNvSpPr/>
          <p:nvPr/>
        </p:nvSpPr>
        <p:spPr>
          <a:xfrm>
            <a:off x="166567" y="190500"/>
            <a:ext cx="17954866" cy="9982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0C79857-5F33-DB4F-782F-7C87F6B7181F}"/>
              </a:ext>
            </a:extLst>
          </p:cNvPr>
          <p:cNvSpPr txBox="1"/>
          <p:nvPr/>
        </p:nvSpPr>
        <p:spPr>
          <a:xfrm>
            <a:off x="9156700" y="2628900"/>
            <a:ext cx="8369300" cy="1754326"/>
          </a:xfrm>
          <a:prstGeom prst="rect">
            <a:avLst/>
          </a:prstGeom>
          <a:noFill/>
        </p:spPr>
        <p:txBody>
          <a:bodyPr wrap="square">
            <a:spAutoFit/>
          </a:bodyPr>
          <a:lstStyle/>
          <a:p>
            <a:pPr marL="285750" indent="-285750" eaLnBrk="1" hangingPunct="1">
              <a:buFont typeface="Arial" panose="020B0604020202020204" pitchFamily="34" charset="0"/>
              <a:buChar char="•"/>
            </a:pPr>
            <a:r>
              <a:rPr lang="en-IN" altLang="en-US" dirty="0"/>
              <a:t>This visual shows an brand level daily data for Revenue and Total discount. Additionally it shows the performance of the metric compared to previous day.</a:t>
            </a:r>
          </a:p>
          <a:p>
            <a:pPr marL="285750" indent="-285750" eaLnBrk="1" hangingPunct="1">
              <a:buFont typeface="Arial" panose="020B0604020202020204" pitchFamily="34" charset="0"/>
              <a:buChar char="•"/>
            </a:pPr>
            <a:endParaRPr lang="en-IN" altLang="en-US" dirty="0"/>
          </a:p>
          <a:p>
            <a:pPr marL="285750" indent="-285750" eaLnBrk="1" hangingPunct="1">
              <a:buFont typeface="Arial" panose="020B0604020202020204" pitchFamily="34" charset="0"/>
              <a:buChar char="•"/>
            </a:pPr>
            <a:r>
              <a:rPr lang="en-IN" altLang="en-US" dirty="0"/>
              <a:t>The discount section has a anomaly for UK with the discount decreasing to 488 Million times, it is due to the previous week discount being somewhere in the range of pound 49 and the current week discount being 0.0001 pounds.</a:t>
            </a:r>
            <a:endParaRPr lang="en-GB" altLang="en-US" dirty="0"/>
          </a:p>
        </p:txBody>
      </p:sp>
      <p:sp>
        <p:nvSpPr>
          <p:cNvPr id="10" name="TextBox 9">
            <a:extLst>
              <a:ext uri="{FF2B5EF4-FFF2-40B4-BE49-F238E27FC236}">
                <a16:creationId xmlns:a16="http://schemas.microsoft.com/office/drawing/2014/main" id="{FA472D9A-C2B9-9DD9-ECDA-01CADE5491FE}"/>
              </a:ext>
            </a:extLst>
          </p:cNvPr>
          <p:cNvSpPr txBox="1"/>
          <p:nvPr/>
        </p:nvSpPr>
        <p:spPr>
          <a:xfrm>
            <a:off x="9448800" y="260796"/>
            <a:ext cx="10668000" cy="1148904"/>
          </a:xfrm>
          <a:prstGeom prst="rect">
            <a:avLst/>
          </a:prstGeom>
          <a:noFill/>
        </p:spPr>
        <p:txBody>
          <a:bodyPr wrap="square">
            <a:spAutoFit/>
          </a:bodyPr>
          <a:lstStyle/>
          <a:p>
            <a:pPr algn="l">
              <a:lnSpc>
                <a:spcPts val="9999"/>
              </a:lnSpc>
            </a:pPr>
            <a:r>
              <a:rPr lang="en-US" sz="2800" b="1" u="sng" dirty="0">
                <a:solidFill>
                  <a:srgbClr val="545454"/>
                </a:solidFill>
                <a:latin typeface="Cambria" panose="02040503050406030204" pitchFamily="18" charset="0"/>
              </a:rPr>
              <a:t>Total Revenue and Discount by Region and Brands</a:t>
            </a:r>
          </a:p>
        </p:txBody>
      </p:sp>
    </p:spTree>
    <p:extLst>
      <p:ext uri="{BB962C8B-B14F-4D97-AF65-F5344CB8AC3E}">
        <p14:creationId xmlns:p14="http://schemas.microsoft.com/office/powerpoint/2010/main" val="7950842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3512" r="-3512"/>
          </a:stretch>
        </a:blipFill>
      </a:spPr>
      <a:bodyPr/>
      <a:lstStyle>
        <a:defPPr algn="l">
          <a:defRPr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8355</TotalTime>
  <Words>1247</Words>
  <Application>Microsoft Macintosh PowerPoint</Application>
  <PresentationFormat>Custom</PresentationFormat>
  <Paragraphs>76</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 Unicode MS</vt:lpstr>
      <vt:lpstr>Aptos</vt:lpstr>
      <vt:lpstr>Cambria</vt:lpstr>
      <vt:lpstr>Arial</vt:lpstr>
      <vt:lpstr>Poppins</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Fashion Minimalist Presentation</dc:title>
  <cp:lastModifiedBy>Microsoft Office User</cp:lastModifiedBy>
  <cp:revision>25</cp:revision>
  <dcterms:created xsi:type="dcterms:W3CDTF">2006-08-16T00:00:00Z</dcterms:created>
  <dcterms:modified xsi:type="dcterms:W3CDTF">2025-04-10T11:05:02Z</dcterms:modified>
  <dc:identifier>DAGGiB80iUw</dc:identifier>
</cp:coreProperties>
</file>